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2" r:id="rId8"/>
    <p:sldId id="263" r:id="rId9"/>
    <p:sldId id="266" r:id="rId10"/>
    <p:sldId id="276" r:id="rId11"/>
    <p:sldId id="269" r:id="rId12"/>
    <p:sldId id="291" r:id="rId14"/>
    <p:sldId id="292" r:id="rId15"/>
    <p:sldId id="298" r:id="rId16"/>
    <p:sldId id="295" r:id="rId17"/>
    <p:sldId id="318" r:id="rId18"/>
    <p:sldId id="300" r:id="rId19"/>
    <p:sldId id="297" r:id="rId20"/>
    <p:sldId id="343" r:id="rId21"/>
    <p:sldId id="342" r:id="rId22"/>
    <p:sldId id="270" r:id="rId23"/>
    <p:sldId id="271" r:id="rId24"/>
    <p:sldId id="317" r:id="rId25"/>
    <p:sldId id="339" r:id="rId26"/>
    <p:sldId id="273" r:id="rId27"/>
    <p:sldId id="337" r:id="rId28"/>
    <p:sldId id="341" r:id="rId29"/>
    <p:sldId id="275" r:id="rId30"/>
  </p:sldIdLst>
  <p:sldSz cx="18288000" cy="10287000"/>
  <p:notesSz cx="6858000" cy="9144000"/>
  <p:embeddedFontLst>
    <p:embeddedFont>
      <p:font typeface="Arimo" panose="020B0604020202020204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53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A37A8CF-4AB3-4AC5-8637-EDED8F1F4320}" styleName="表样式 1 12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78" d="100"/>
          <a:sy n="78" d="100"/>
        </p:scale>
        <p:origin x="658" y="67"/>
      </p:cViewPr>
      <p:guideLst>
        <p:guide orient="horz" pos="2136"/>
        <p:guide pos="28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gs" Target="tags/tag108.xml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72.xml"/><Relationship Id="rId19" Type="http://schemas.openxmlformats.org/officeDocument/2006/relationships/tags" Target="../tags/tag89.xml"/><Relationship Id="rId18" Type="http://schemas.openxmlformats.org/officeDocument/2006/relationships/tags" Target="../tags/tag88.xml"/><Relationship Id="rId17" Type="http://schemas.openxmlformats.org/officeDocument/2006/relationships/tags" Target="../tags/tag87.xml"/><Relationship Id="rId16" Type="http://schemas.openxmlformats.org/officeDocument/2006/relationships/tags" Target="../tags/tag86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0.xml"/><Relationship Id="rId2" Type="http://schemas.openxmlformats.org/officeDocument/2006/relationships/hyperlink" Target="https://github.com/z814081807/DeepNER" TargetMode="Externa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2.xml"/><Relationship Id="rId2" Type="http://schemas.openxmlformats.org/officeDocument/2006/relationships/hyperlink" Target="https://github.com/ymcui/Chinese-BERT-wwm?tab=readme-ov-file#%E6%A8%A1%E5%9E%8B%E5%AF%B9%E6%AF%94" TargetMode="Externa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3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32.xml"/><Relationship Id="rId25" Type="http://schemas.openxmlformats.org/officeDocument/2006/relationships/tags" Target="../tags/tag3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10.xml"/><Relationship Id="rId19" Type="http://schemas.openxmlformats.org/officeDocument/2006/relationships/tags" Target="../tags/tag25.xml"/><Relationship Id="rId18" Type="http://schemas.openxmlformats.org/officeDocument/2006/relationships/image" Target="../media/image4.png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image" Target="../media/image3.png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tags" Target="../tags/tag9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../media/image4.png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9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4.xml"/><Relationship Id="rId6" Type="http://schemas.openxmlformats.org/officeDocument/2006/relationships/tags" Target="../tags/tag107.xml"/><Relationship Id="rId5" Type="http://schemas.openxmlformats.org/officeDocument/2006/relationships/hyperlink" Target="https://github.com/z814081807/DeepNER" TargetMode="External"/><Relationship Id="rId4" Type="http://schemas.openxmlformats.org/officeDocument/2006/relationships/hyperlink" Target="https://ieeexplore.ieee.org/abstract/document/8844740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5" Type="http://schemas.openxmlformats.org/officeDocument/2006/relationships/slideLayout" Target="../slideLayouts/slideLayout7.xml"/><Relationship Id="rId34" Type="http://schemas.openxmlformats.org/officeDocument/2006/relationships/image" Target="../media/image4.png"/><Relationship Id="rId33" Type="http://schemas.openxmlformats.org/officeDocument/2006/relationships/tags" Target="../tags/tag65.xml"/><Relationship Id="rId32" Type="http://schemas.openxmlformats.org/officeDocument/2006/relationships/tags" Target="../tags/tag64.xml"/><Relationship Id="rId31" Type="http://schemas.openxmlformats.org/officeDocument/2006/relationships/tags" Target="../tags/tag63.xml"/><Relationship Id="rId30" Type="http://schemas.openxmlformats.org/officeDocument/2006/relationships/tags" Target="../tags/tag62.xml"/><Relationship Id="rId3" Type="http://schemas.openxmlformats.org/officeDocument/2006/relationships/tags" Target="../tags/tag35.xml"/><Relationship Id="rId29" Type="http://schemas.openxmlformats.org/officeDocument/2006/relationships/tags" Target="../tags/tag61.xml"/><Relationship Id="rId28" Type="http://schemas.openxmlformats.org/officeDocument/2006/relationships/tags" Target="../tags/tag60.xml"/><Relationship Id="rId27" Type="http://schemas.openxmlformats.org/officeDocument/2006/relationships/tags" Target="../tags/tag59.xml"/><Relationship Id="rId26" Type="http://schemas.openxmlformats.org/officeDocument/2006/relationships/tags" Target="../tags/tag58.xml"/><Relationship Id="rId25" Type="http://schemas.openxmlformats.org/officeDocument/2006/relationships/tags" Target="../tags/tag57.xml"/><Relationship Id="rId24" Type="http://schemas.openxmlformats.org/officeDocument/2006/relationships/tags" Target="../tags/tag56.xml"/><Relationship Id="rId23" Type="http://schemas.openxmlformats.org/officeDocument/2006/relationships/tags" Target="../tags/tag55.xml"/><Relationship Id="rId22" Type="http://schemas.openxmlformats.org/officeDocument/2006/relationships/tags" Target="../tags/tag54.xml"/><Relationship Id="rId21" Type="http://schemas.openxmlformats.org/officeDocument/2006/relationships/tags" Target="../tags/tag53.xml"/><Relationship Id="rId20" Type="http://schemas.openxmlformats.org/officeDocument/2006/relationships/tags" Target="../tags/tag52.xml"/><Relationship Id="rId2" Type="http://schemas.openxmlformats.org/officeDocument/2006/relationships/tags" Target="../tags/tag3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tags" Target="../tags/tag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" y="9041522"/>
            <a:ext cx="18252596" cy="1267599"/>
            <a:chOff x="0" y="0"/>
            <a:chExt cx="24336794" cy="1690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36756" cy="1690116"/>
            </a:xfrm>
            <a:custGeom>
              <a:avLst/>
              <a:gdLst/>
              <a:ahLst/>
              <a:cxnLst/>
              <a:rect l="l" t="t" r="r" b="b"/>
              <a:pathLst>
                <a:path w="24336756" h="1690116">
                  <a:moveTo>
                    <a:pt x="0" y="0"/>
                  </a:moveTo>
                  <a:lnTo>
                    <a:pt x="24336756" y="0"/>
                  </a:lnTo>
                  <a:lnTo>
                    <a:pt x="24336756" y="1690116"/>
                  </a:lnTo>
                  <a:lnTo>
                    <a:pt x="0" y="1690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410385"/>
            <a:ext cx="18278788" cy="801050"/>
            <a:chOff x="0" y="0"/>
            <a:chExt cx="24371718" cy="10680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1681" cy="1068070"/>
            </a:xfrm>
            <a:custGeom>
              <a:avLst/>
              <a:gdLst/>
              <a:ahLst/>
              <a:cxnLst/>
              <a:rect l="l" t="t" r="r" b="b"/>
              <a:pathLst>
                <a:path w="24371681" h="1068070">
                  <a:moveTo>
                    <a:pt x="0" y="0"/>
                  </a:moveTo>
                  <a:lnTo>
                    <a:pt x="24371681" y="0"/>
                  </a:lnTo>
                  <a:lnTo>
                    <a:pt x="24371681" y="1068070"/>
                  </a:lnTo>
                  <a:lnTo>
                    <a:pt x="0" y="1068070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19709" y="1204891"/>
            <a:ext cx="6139592" cy="6139592"/>
            <a:chOff x="0" y="0"/>
            <a:chExt cx="8186122" cy="8186122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7932166" cy="7932166"/>
            </a:xfrm>
            <a:custGeom>
              <a:avLst/>
              <a:gdLst/>
              <a:ahLst/>
              <a:cxnLst/>
              <a:rect l="l" t="t" r="r" b="b"/>
              <a:pathLst>
                <a:path w="7932166" h="7932166">
                  <a:moveTo>
                    <a:pt x="0" y="3966083"/>
                  </a:moveTo>
                  <a:cubicBezTo>
                    <a:pt x="0" y="1775714"/>
                    <a:pt x="1775714" y="0"/>
                    <a:pt x="3966083" y="0"/>
                  </a:cubicBezTo>
                  <a:cubicBezTo>
                    <a:pt x="6156452" y="0"/>
                    <a:pt x="7932166" y="1775714"/>
                    <a:pt x="7932166" y="3966083"/>
                  </a:cubicBezTo>
                  <a:cubicBezTo>
                    <a:pt x="7932166" y="6156452"/>
                    <a:pt x="6156452" y="7932166"/>
                    <a:pt x="3966083" y="7932166"/>
                  </a:cubicBezTo>
                  <a:cubicBezTo>
                    <a:pt x="1775714" y="7932166"/>
                    <a:pt x="0" y="6156452"/>
                    <a:pt x="0" y="3966083"/>
                  </a:cubicBezTo>
                  <a:close/>
                </a:path>
              </a:pathLst>
            </a:custGeom>
            <a:blipFill>
              <a:blip r:embed="rId1"/>
              <a:stretch>
                <a:fillRect l="-27740" r="-845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186166" cy="8186166"/>
            </a:xfrm>
            <a:custGeom>
              <a:avLst/>
              <a:gdLst/>
              <a:ahLst/>
              <a:cxnLst/>
              <a:rect l="l" t="t" r="r" b="b"/>
              <a:pathLst>
                <a:path w="8186166" h="8186166">
                  <a:moveTo>
                    <a:pt x="0" y="4093083"/>
                  </a:moveTo>
                  <a:cubicBezTo>
                    <a:pt x="0" y="1832483"/>
                    <a:pt x="1832483" y="0"/>
                    <a:pt x="4093083" y="0"/>
                  </a:cubicBezTo>
                  <a:lnTo>
                    <a:pt x="4093083" y="127000"/>
                  </a:lnTo>
                  <a:lnTo>
                    <a:pt x="4093083" y="0"/>
                  </a:lnTo>
                  <a:cubicBezTo>
                    <a:pt x="6353556" y="0"/>
                    <a:pt x="8186166" y="1832483"/>
                    <a:pt x="8186166" y="4093083"/>
                  </a:cubicBezTo>
                  <a:lnTo>
                    <a:pt x="8059166" y="4093083"/>
                  </a:lnTo>
                  <a:lnTo>
                    <a:pt x="8186166" y="4093083"/>
                  </a:lnTo>
                  <a:cubicBezTo>
                    <a:pt x="8186166" y="6353556"/>
                    <a:pt x="6353683" y="8186166"/>
                    <a:pt x="4093083" y="8186166"/>
                  </a:cubicBezTo>
                  <a:lnTo>
                    <a:pt x="4093083" y="8059166"/>
                  </a:lnTo>
                  <a:lnTo>
                    <a:pt x="4093083" y="8186166"/>
                  </a:lnTo>
                  <a:cubicBezTo>
                    <a:pt x="1832483" y="8186166"/>
                    <a:pt x="0" y="6353556"/>
                    <a:pt x="0" y="4093083"/>
                  </a:cubicBezTo>
                  <a:lnTo>
                    <a:pt x="127000" y="4093083"/>
                  </a:lnTo>
                  <a:lnTo>
                    <a:pt x="254000" y="4093083"/>
                  </a:lnTo>
                  <a:lnTo>
                    <a:pt x="127000" y="4093083"/>
                  </a:lnTo>
                  <a:lnTo>
                    <a:pt x="0" y="4093083"/>
                  </a:lnTo>
                  <a:moveTo>
                    <a:pt x="254000" y="4093083"/>
                  </a:moveTo>
                  <a:cubicBezTo>
                    <a:pt x="254000" y="4163187"/>
                    <a:pt x="197104" y="4220083"/>
                    <a:pt x="127000" y="4220083"/>
                  </a:cubicBezTo>
                  <a:cubicBezTo>
                    <a:pt x="56896" y="4220083"/>
                    <a:pt x="0" y="4163187"/>
                    <a:pt x="0" y="4093083"/>
                  </a:cubicBezTo>
                  <a:cubicBezTo>
                    <a:pt x="0" y="4022979"/>
                    <a:pt x="56896" y="3966083"/>
                    <a:pt x="127000" y="3966083"/>
                  </a:cubicBezTo>
                  <a:cubicBezTo>
                    <a:pt x="197104" y="3966083"/>
                    <a:pt x="254000" y="4022979"/>
                    <a:pt x="254000" y="4093083"/>
                  </a:cubicBezTo>
                  <a:cubicBezTo>
                    <a:pt x="254000" y="6213348"/>
                    <a:pt x="1972818" y="7932166"/>
                    <a:pt x="4093083" y="7932166"/>
                  </a:cubicBezTo>
                  <a:cubicBezTo>
                    <a:pt x="6213348" y="7932166"/>
                    <a:pt x="7932166" y="6213348"/>
                    <a:pt x="7932166" y="4093083"/>
                  </a:cubicBezTo>
                  <a:cubicBezTo>
                    <a:pt x="7932166" y="1972818"/>
                    <a:pt x="6213348" y="254000"/>
                    <a:pt x="4093083" y="254000"/>
                  </a:cubicBezTo>
                  <a:lnTo>
                    <a:pt x="4093083" y="127000"/>
                  </a:lnTo>
                  <a:lnTo>
                    <a:pt x="4093083" y="254000"/>
                  </a:lnTo>
                  <a:cubicBezTo>
                    <a:pt x="1972818" y="254000"/>
                    <a:pt x="254000" y="1972818"/>
                    <a:pt x="254000" y="409308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8631" y="389818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7"/>
                </a:lnTo>
                <a:lnTo>
                  <a:pt x="0" y="1630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823595" y="3314700"/>
            <a:ext cx="940816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  <a:buClrTx/>
              <a:buSzTx/>
              <a:buFontTx/>
            </a:pPr>
            <a:r>
              <a:rPr lang="zh-CN" altLang="en-US" sz="72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中文命名实体识别</a:t>
            </a:r>
            <a:endParaRPr lang="zh-CN" altLang="en-US" sz="7200" dirty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05730" y="6673215"/>
            <a:ext cx="2716530" cy="671830"/>
            <a:chOff x="6612" y="10508"/>
            <a:chExt cx="4278" cy="1058"/>
          </a:xfrm>
        </p:grpSpPr>
        <p:grpSp>
          <p:nvGrpSpPr>
            <p:cNvPr id="12" name="Group 12"/>
            <p:cNvGrpSpPr/>
            <p:nvPr/>
          </p:nvGrpSpPr>
          <p:grpSpPr>
            <a:xfrm>
              <a:off x="6612" y="10508"/>
              <a:ext cx="4278" cy="1058"/>
              <a:chOff x="0" y="0"/>
              <a:chExt cx="3621676" cy="89599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621786" cy="895985"/>
              </a:xfrm>
              <a:custGeom>
                <a:avLst/>
                <a:gdLst/>
                <a:ahLst/>
                <a:cxnLst/>
                <a:rect l="l" t="t" r="r" b="b"/>
                <a:pathLst>
                  <a:path w="3621786" h="895985">
                    <a:moveTo>
                      <a:pt x="0" y="448056"/>
                    </a:moveTo>
                    <a:cubicBezTo>
                      <a:pt x="0" y="200533"/>
                      <a:pt x="200533" y="0"/>
                      <a:pt x="448056" y="0"/>
                    </a:cubicBezTo>
                    <a:lnTo>
                      <a:pt x="3173730" y="0"/>
                    </a:lnTo>
                    <a:cubicBezTo>
                      <a:pt x="3421126" y="0"/>
                      <a:pt x="3621786" y="200533"/>
                      <a:pt x="3621786" y="448056"/>
                    </a:cubicBezTo>
                    <a:cubicBezTo>
                      <a:pt x="3621786" y="695579"/>
                      <a:pt x="3421126" y="895985"/>
                      <a:pt x="3173730" y="895985"/>
                    </a:cubicBezTo>
                    <a:lnTo>
                      <a:pt x="448056" y="895985"/>
                    </a:lnTo>
                    <a:cubicBezTo>
                      <a:pt x="200533" y="895985"/>
                      <a:pt x="0" y="695452"/>
                      <a:pt x="0" y="4480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6797" y="10710"/>
              <a:ext cx="3907" cy="6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400">
                  <a:solidFill>
                    <a:srgbClr val="001C54"/>
                  </a:solidFill>
                  <a:ea typeface="思源黑体 Light" panose="020B0400000000000000" charset="-122"/>
                </a:rPr>
                <a:t>时间：2024.11.21</a:t>
              </a:r>
              <a:endParaRPr lang="en-US" sz="2400">
                <a:solidFill>
                  <a:srgbClr val="001C54"/>
                </a:solidFill>
                <a:ea typeface="思源黑体 Light" panose="020B04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23595" y="6672580"/>
            <a:ext cx="3150870" cy="671830"/>
            <a:chOff x="1297" y="10508"/>
            <a:chExt cx="4962" cy="1058"/>
          </a:xfrm>
        </p:grpSpPr>
        <p:grpSp>
          <p:nvGrpSpPr>
            <p:cNvPr id="10" name="Group 10"/>
            <p:cNvGrpSpPr/>
            <p:nvPr/>
          </p:nvGrpSpPr>
          <p:grpSpPr>
            <a:xfrm>
              <a:off x="1297" y="10508"/>
              <a:ext cx="4962" cy="1058"/>
              <a:chOff x="0" y="0"/>
              <a:chExt cx="4201251" cy="89599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201361" cy="895985"/>
              </a:xfrm>
              <a:custGeom>
                <a:avLst/>
                <a:gdLst/>
                <a:ahLst/>
                <a:cxnLst/>
                <a:rect l="l" t="t" r="r" b="b"/>
                <a:pathLst>
                  <a:path w="4201361" h="895985">
                    <a:moveTo>
                      <a:pt x="0" y="448056"/>
                    </a:moveTo>
                    <a:cubicBezTo>
                      <a:pt x="0" y="200533"/>
                      <a:pt x="232624" y="0"/>
                      <a:pt x="519758" y="0"/>
                    </a:cubicBezTo>
                    <a:lnTo>
                      <a:pt x="3681620" y="0"/>
                    </a:lnTo>
                    <a:cubicBezTo>
                      <a:pt x="3968607" y="0"/>
                      <a:pt x="4201361" y="200533"/>
                      <a:pt x="4201361" y="448056"/>
                    </a:cubicBezTo>
                    <a:cubicBezTo>
                      <a:pt x="4201361" y="695579"/>
                      <a:pt x="3968607" y="895985"/>
                      <a:pt x="3681620" y="895985"/>
                    </a:cubicBezTo>
                    <a:lnTo>
                      <a:pt x="519758" y="895985"/>
                    </a:lnTo>
                    <a:cubicBezTo>
                      <a:pt x="232624" y="895985"/>
                      <a:pt x="0" y="695452"/>
                      <a:pt x="0" y="4480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412" y="10710"/>
              <a:ext cx="4732" cy="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dirty="0" err="1">
                  <a:solidFill>
                    <a:srgbClr val="001C54"/>
                  </a:solidFill>
                  <a:ea typeface="思源黑体 Light" panose="020B0400000000000000" charset="-122"/>
                </a:rPr>
                <a:t>汇报人</a:t>
              </a:r>
              <a:r>
                <a:rPr lang="en-US" sz="2700" dirty="0">
                  <a:solidFill>
                    <a:srgbClr val="001C54"/>
                  </a:solidFill>
                  <a:ea typeface="思源黑体 Light" panose="020B0400000000000000" charset="-122"/>
                </a:rPr>
                <a:t>：</a:t>
              </a:r>
              <a:r>
                <a:rPr lang="zh-CN" altLang="en-US" sz="2700" dirty="0">
                  <a:solidFill>
                    <a:srgbClr val="001C54"/>
                  </a:solidFill>
                  <a:ea typeface="思源黑体 Light" panose="020B0400000000000000" charset="-122"/>
                </a:rPr>
                <a:t>王昭</a:t>
              </a:r>
              <a:endParaRPr lang="zh-CN" altLang="en-US" sz="2700" dirty="0">
                <a:solidFill>
                  <a:srgbClr val="001C54"/>
                </a:solidFill>
                <a:ea typeface="思源黑体 Light" panose="020B0400000000000000" charset="-122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823595" y="7812405"/>
            <a:ext cx="709866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>
              <a:lnSpc>
                <a:spcPts val="3240"/>
              </a:lnSpc>
              <a:buClrTx/>
              <a:buSzTx/>
              <a:buFontTx/>
            </a:pPr>
            <a:r>
              <a:rPr lang="zh-CN" altLang="en-US" sz="2700" dirty="0">
                <a:solidFill>
                  <a:srgbClr val="001C54"/>
                </a:solidFill>
                <a:ea typeface="思源黑体 Light" panose="020B0400000000000000" charset="-122"/>
              </a:rPr>
              <a:t>小组成员：王昭、王子豪、贾登辉、杨昌霖</a:t>
            </a:r>
            <a:endParaRPr lang="zh-CN" altLang="en-US" sz="2700" dirty="0">
              <a:solidFill>
                <a:srgbClr val="001C54"/>
              </a:solidFill>
              <a:ea typeface="思源黑体 Light" panose="020B04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5494" y="801493"/>
            <a:ext cx="726648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实验内容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数据分析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55494" y="1698470"/>
            <a:ext cx="7266483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CONTENT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 descr="distribution_sent_chart"/>
          <p:cNvPicPr>
            <a:picLocks noChangeAspect="1"/>
          </p:cNvPicPr>
          <p:nvPr/>
        </p:nvPicPr>
        <p:blipFill>
          <a:blip r:embed="rId2"/>
          <a:srcRect l="5697" t="5112" r="7944" b="682"/>
          <a:stretch>
            <a:fillRect/>
          </a:stretch>
        </p:blipFill>
        <p:spPr>
          <a:xfrm>
            <a:off x="76274" y="2999105"/>
            <a:ext cx="10999470" cy="6000115"/>
          </a:xfrm>
          <a:prstGeom prst="rect">
            <a:avLst/>
          </a:prstGeom>
        </p:spPr>
      </p:pic>
      <p:sp>
        <p:nvSpPr>
          <p:cNvPr id="4" name="TextBox 13"/>
          <p:cNvSpPr txBox="1"/>
          <p:nvPr>
            <p:custDataLst>
              <p:tags r:id="rId3"/>
            </p:custDataLst>
          </p:nvPr>
        </p:nvSpPr>
        <p:spPr>
          <a:xfrm>
            <a:off x="1455494" y="2323829"/>
            <a:ext cx="6146415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buClrTx/>
              <a:buSzTx/>
              <a:buFontTx/>
            </a:pPr>
            <a:r>
              <a:rPr 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2. 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句子长度统计：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sp>
        <p:nvSpPr>
          <p:cNvPr id="10" name="TextBox 13"/>
          <p:cNvSpPr txBox="1"/>
          <p:nvPr>
            <p:custDataLst>
              <p:tags r:id="rId4"/>
            </p:custDataLst>
          </p:nvPr>
        </p:nvSpPr>
        <p:spPr>
          <a:xfrm>
            <a:off x="11316970" y="2999105"/>
            <a:ext cx="6838950" cy="3138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分析结果：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句子总个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数：</a:t>
            </a:r>
            <a:r>
              <a:rPr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24165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条</a:t>
            </a:r>
            <a:endParaRPr lang="zh-CN" altLang="en-US" sz="3200">
              <a:solidFill>
                <a:schemeClr val="accent1"/>
              </a:solidFill>
              <a:ea typeface="思源黑体 Heavy" panose="020B0A00000000000000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大部分句子长度小于</a:t>
            </a:r>
            <a:r>
              <a:rPr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128</a:t>
            </a:r>
            <a:r>
              <a:rPr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，大于128的句子数量为</a:t>
            </a:r>
            <a:r>
              <a:rPr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717</a:t>
            </a:r>
            <a:r>
              <a:rPr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，占比仅</a:t>
            </a:r>
            <a:r>
              <a:rPr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2.97%</a:t>
            </a:r>
            <a:endParaRPr lang="zh-CN" altLang="en-US" sz="3200" b="1">
              <a:solidFill>
                <a:schemeClr val="accent2">
                  <a:lumMod val="75000"/>
                </a:schemeClr>
              </a:solidFill>
              <a:ea typeface="思源黑体 Heavy" panose="020B0A00000000000000" charset="-122"/>
              <a:sym typeface="+mn-ea"/>
            </a:endParaRPr>
          </a:p>
        </p:txBody>
      </p:sp>
      <p:sp>
        <p:nvSpPr>
          <p:cNvPr id="13" name="TextBox 13"/>
          <p:cNvSpPr txBox="1"/>
          <p:nvPr>
            <p:custDataLst>
              <p:tags r:id="rId5"/>
            </p:custDataLst>
          </p:nvPr>
        </p:nvSpPr>
        <p:spPr>
          <a:xfrm>
            <a:off x="11316970" y="5981700"/>
            <a:ext cx="6839585" cy="387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应对策略：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3200" b="1">
                <a:solidFill>
                  <a:schemeClr val="accent2"/>
                </a:solidFill>
                <a:ea typeface="思源黑体 Heavy" panose="020B0A00000000000000" charset="-122"/>
              </a:rPr>
              <a:t>切分</a:t>
            </a:r>
            <a:r>
              <a:rPr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</a:rPr>
              <a:t>超</a:t>
            </a:r>
            <a:r>
              <a:rPr lang="zh-CN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</a:rPr>
              <a:t>过</a:t>
            </a:r>
            <a:r>
              <a:rPr sz="3200" b="1">
                <a:solidFill>
                  <a:schemeClr val="accent2"/>
                </a:solidFill>
                <a:ea typeface="思源黑体 Heavy" panose="020B0A00000000000000" charset="-122"/>
              </a:rPr>
              <a:t>128</a:t>
            </a:r>
            <a:r>
              <a:rPr lang="zh-CN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</a:rPr>
              <a:t>个</a:t>
            </a:r>
            <a:r>
              <a:rPr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</a:rPr>
              <a:t>字符的句子，以</a:t>
            </a:r>
            <a:r>
              <a:rPr sz="3200" b="1">
                <a:solidFill>
                  <a:schemeClr val="accent2"/>
                </a:solidFill>
                <a:ea typeface="思源黑体 Heavy" panose="020B0A00000000000000" charset="-122"/>
              </a:rPr>
              <a:t>保留</a:t>
            </a:r>
            <a:r>
              <a:rPr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</a:rPr>
              <a:t>更多训练数据</a:t>
            </a:r>
            <a:endParaRPr sz="3200">
              <a:solidFill>
                <a:schemeClr val="tx2">
                  <a:lumMod val="60000"/>
                  <a:lumOff val="40000"/>
                </a:schemeClr>
              </a:solidFill>
              <a:ea typeface="思源黑体 Heavy" panose="020B0A00000000000000" charset="-122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</a:rPr>
              <a:t>BERT</a:t>
            </a:r>
            <a:r>
              <a:rPr lang="zh-CN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</a:rPr>
              <a:t>模型输入</a:t>
            </a:r>
            <a:r>
              <a:rPr lang="zh-CN" sz="3200" b="1">
                <a:solidFill>
                  <a:schemeClr val="accent2"/>
                </a:solidFill>
                <a:ea typeface="思源黑体 Heavy" panose="020B0A00000000000000" charset="-122"/>
              </a:rPr>
              <a:t>限制</a:t>
            </a:r>
            <a:r>
              <a:rPr sz="3200" b="1">
                <a:solidFill>
                  <a:schemeClr val="accent2"/>
                </a:solidFill>
                <a:ea typeface="思源黑体 Heavy" panose="020B0A00000000000000" charset="-122"/>
              </a:rPr>
              <a:t>128</a:t>
            </a:r>
            <a:r>
              <a:rPr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</a:rPr>
              <a:t>字符，</a:t>
            </a:r>
            <a:r>
              <a:rPr sz="3200" b="1">
                <a:solidFill>
                  <a:schemeClr val="accent2"/>
                </a:solidFill>
                <a:ea typeface="思源黑体 Heavy" panose="020B0A00000000000000" charset="-122"/>
              </a:rPr>
              <a:t>平衡</a:t>
            </a:r>
            <a:r>
              <a:rPr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</a:rPr>
              <a:t>效率与性能</a:t>
            </a:r>
            <a:endParaRPr sz="3200">
              <a:solidFill>
                <a:schemeClr val="tx2">
                  <a:lumMod val="60000"/>
                  <a:lumOff val="40000"/>
                </a:schemeClr>
              </a:solidFill>
              <a:ea typeface="思源黑体 Heavy" panose="020B0A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5494" y="801493"/>
            <a:ext cx="726648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实验内容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数据处理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55494" y="1698470"/>
            <a:ext cx="7266483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CONTENT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828800" y="3048635"/>
            <a:ext cx="8061960" cy="1160145"/>
            <a:chOff x="3120" y="4681"/>
            <a:chExt cx="12696" cy="1827"/>
          </a:xfrm>
        </p:grpSpPr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3120" y="5580"/>
              <a:ext cx="12697" cy="92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zh-CN" altLang="en-US" sz="36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rPr>
                <a:t>目睹大唐盛世，</a:t>
              </a:r>
              <a:r>
                <a:rPr lang="zh-CN" altLang="en-US" sz="3600" b="1">
                  <a:solidFill>
                    <a:schemeClr val="accent2"/>
                  </a:solidFill>
                  <a:ea typeface="思源黑体 Heavy" panose="020B0A00000000000000" charset="-122"/>
                  <a:sym typeface="+mn-ea"/>
                </a:rPr>
                <a:t>捱</a:t>
              </a:r>
              <a:r>
                <a:rPr lang="zh-CN" altLang="en-US" sz="36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rPr>
                <a:t>过五代烽火</a:t>
              </a:r>
              <a:endParaRPr lang="en-US" altLang="zh-CN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endParaRPr>
            </a:p>
          </p:txBody>
        </p:sp>
        <p:sp>
          <p:nvSpPr>
            <p:cNvPr id="8" name="上弧形箭头 7"/>
            <p:cNvSpPr/>
            <p:nvPr>
              <p:custDataLst>
                <p:tags r:id="rId4"/>
              </p:custDataLst>
            </p:nvPr>
          </p:nvSpPr>
          <p:spPr>
            <a:xfrm rot="20100000">
              <a:off x="8478" y="4681"/>
              <a:ext cx="1583" cy="720"/>
            </a:xfrm>
            <a:prstGeom prst="curved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9879" y="4740"/>
              <a:ext cx="1359" cy="92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zh-CN" altLang="en-US" sz="3600" b="1">
                  <a:solidFill>
                    <a:schemeClr val="accent2"/>
                  </a:solidFill>
                  <a:ea typeface="思源黑体 Heavy" panose="020B0A00000000000000" charset="-122"/>
                  <a:sym typeface="+mn-ea"/>
                </a:rPr>
                <a:t>挨</a:t>
              </a:r>
              <a:endParaRPr lang="zh-CN" altLang="en-US" sz="3600" b="1">
                <a:solidFill>
                  <a:schemeClr val="accent2"/>
                </a:solidFill>
                <a:ea typeface="思源黑体 Heavy" panose="020B0A00000000000000" charset="-122"/>
                <a:sym typeface="+mn-ea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1828800" y="4712335"/>
            <a:ext cx="8061960" cy="1160145"/>
            <a:chOff x="3120" y="7321"/>
            <a:chExt cx="12696" cy="1827"/>
          </a:xfrm>
        </p:grpSpPr>
        <p:sp>
          <p:nvSpPr>
            <p:cNvPr id="15" name="文本框 14"/>
            <p:cNvSpPr txBox="1"/>
            <p:nvPr>
              <p:custDataLst>
                <p:tags r:id="rId7"/>
              </p:custDataLst>
            </p:nvPr>
          </p:nvSpPr>
          <p:spPr>
            <a:xfrm>
              <a:off x="3120" y="8220"/>
              <a:ext cx="12697" cy="92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36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rPr>
                <a:t>文</a:t>
              </a:r>
              <a:r>
                <a:rPr lang="zh-CN" altLang="en-US" sz="3600" b="1">
                  <a:solidFill>
                    <a:schemeClr val="accent2"/>
                  </a:solidFill>
                  <a:ea typeface="思源黑体 Heavy" panose="020B0A00000000000000" charset="-122"/>
                  <a:sym typeface="+mn-ea"/>
                </a:rPr>
                <a:t>徵</a:t>
              </a:r>
              <a:r>
                <a:rPr lang="zh-CN" altLang="en-US" sz="36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rPr>
                <a:t>明的《陆羽烹茶图》</a:t>
              </a:r>
              <a:endPara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endParaRPr>
            </a:p>
          </p:txBody>
        </p:sp>
        <p:sp>
          <p:nvSpPr>
            <p:cNvPr id="16" name="上弧形箭头 15"/>
            <p:cNvSpPr/>
            <p:nvPr>
              <p:custDataLst>
                <p:tags r:id="rId8"/>
              </p:custDataLst>
            </p:nvPr>
          </p:nvSpPr>
          <p:spPr>
            <a:xfrm rot="20100000">
              <a:off x="4038" y="7321"/>
              <a:ext cx="1583" cy="720"/>
            </a:xfrm>
            <a:prstGeom prst="curved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9"/>
              </p:custDataLst>
            </p:nvPr>
          </p:nvSpPr>
          <p:spPr>
            <a:xfrm>
              <a:off x="5439" y="7380"/>
              <a:ext cx="1359" cy="92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zh-CN" altLang="en-US" sz="3600" b="1">
                  <a:solidFill>
                    <a:schemeClr val="accent2"/>
                  </a:solidFill>
                  <a:ea typeface="思源黑体 Heavy" panose="020B0A00000000000000" charset="-122"/>
                  <a:sym typeface="+mn-ea"/>
                </a:rPr>
                <a:t>征</a:t>
              </a:r>
              <a:endParaRPr lang="zh-CN" altLang="en-US" sz="3600" b="1">
                <a:solidFill>
                  <a:schemeClr val="accent2"/>
                </a:solidFill>
                <a:ea typeface="思源黑体 Heavy" panose="020B0A00000000000000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10"/>
            </p:custDataLst>
          </p:nvPr>
        </p:nvGrpSpPr>
        <p:grpSpPr>
          <a:xfrm>
            <a:off x="1828800" y="6376035"/>
            <a:ext cx="8061960" cy="1160145"/>
            <a:chOff x="3121" y="10144"/>
            <a:chExt cx="12696" cy="1827"/>
          </a:xfrm>
        </p:grpSpPr>
        <p:sp>
          <p:nvSpPr>
            <p:cNvPr id="20" name="文本框 19"/>
            <p:cNvSpPr txBox="1"/>
            <p:nvPr>
              <p:custDataLst>
                <p:tags r:id="rId11"/>
              </p:custDataLst>
            </p:nvPr>
          </p:nvSpPr>
          <p:spPr>
            <a:xfrm>
              <a:off x="3121" y="11043"/>
              <a:ext cx="12697" cy="92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36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rPr>
                <a:t>一套锣鼓两把琴，草帽</a:t>
              </a:r>
              <a:r>
                <a:rPr lang="zh-CN" altLang="en-US" sz="3600" b="1">
                  <a:solidFill>
                    <a:schemeClr val="accent2"/>
                  </a:solidFill>
                  <a:ea typeface="思源黑体 Heavy" panose="020B0A00000000000000" charset="-122"/>
                  <a:sym typeface="+mn-ea"/>
                </a:rPr>
                <a:t>摺</a:t>
              </a:r>
              <a:r>
                <a:rPr lang="zh-CN" altLang="en-US" sz="36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rPr>
                <a:t>扇和短裙</a:t>
              </a:r>
              <a:endPara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endParaRPr>
            </a:p>
          </p:txBody>
        </p:sp>
        <p:sp>
          <p:nvSpPr>
            <p:cNvPr id="21" name="上弧形箭头 20"/>
            <p:cNvSpPr/>
            <p:nvPr>
              <p:custDataLst>
                <p:tags r:id="rId12"/>
              </p:custDataLst>
            </p:nvPr>
          </p:nvSpPr>
          <p:spPr>
            <a:xfrm rot="20100000">
              <a:off x="10639" y="10144"/>
              <a:ext cx="1583" cy="720"/>
            </a:xfrm>
            <a:prstGeom prst="curved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3"/>
              </p:custDataLst>
            </p:nvPr>
          </p:nvSpPr>
          <p:spPr>
            <a:xfrm>
              <a:off x="12040" y="10203"/>
              <a:ext cx="1359" cy="92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zh-CN" altLang="en-US" sz="3600" b="1">
                  <a:solidFill>
                    <a:schemeClr val="accent2"/>
                  </a:solidFill>
                  <a:ea typeface="思源黑体 Heavy" panose="020B0A00000000000000" charset="-122"/>
                  <a:sym typeface="+mn-ea"/>
                </a:rPr>
                <a:t>折</a:t>
              </a:r>
              <a:endParaRPr lang="zh-CN" altLang="en-US" sz="3600" b="1">
                <a:solidFill>
                  <a:schemeClr val="accent2"/>
                </a:solidFill>
                <a:ea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4" name="TextBox 13"/>
          <p:cNvSpPr txBox="1"/>
          <p:nvPr>
            <p:custDataLst>
              <p:tags r:id="rId14"/>
            </p:custDataLst>
          </p:nvPr>
        </p:nvSpPr>
        <p:spPr>
          <a:xfrm>
            <a:off x="1455420" y="2324100"/>
            <a:ext cx="6146165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buClrTx/>
              <a:buSzTx/>
              <a:buFontTx/>
            </a:pPr>
            <a:r>
              <a:rPr 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1. 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繁体中文转简体中文：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grpSp>
        <p:nvGrpSpPr>
          <p:cNvPr id="37" name="组合 36"/>
          <p:cNvGrpSpPr/>
          <p:nvPr>
            <p:custDataLst>
              <p:tags r:id="rId15"/>
            </p:custDataLst>
          </p:nvPr>
        </p:nvGrpSpPr>
        <p:grpSpPr>
          <a:xfrm>
            <a:off x="1828800" y="8039735"/>
            <a:ext cx="8061960" cy="1160145"/>
            <a:chOff x="3121" y="12780"/>
            <a:chExt cx="12696" cy="1827"/>
          </a:xfrm>
        </p:grpSpPr>
        <p:sp>
          <p:nvSpPr>
            <p:cNvPr id="34" name="文本框 33"/>
            <p:cNvSpPr txBox="1"/>
            <p:nvPr>
              <p:custDataLst>
                <p:tags r:id="rId16"/>
              </p:custDataLst>
            </p:nvPr>
          </p:nvSpPr>
          <p:spPr>
            <a:xfrm>
              <a:off x="3121" y="13679"/>
              <a:ext cx="12697" cy="92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3600" b="1">
                  <a:solidFill>
                    <a:schemeClr val="accent2"/>
                  </a:solidFill>
                  <a:ea typeface="思源黑体 Heavy" panose="020B0A00000000000000" charset="-122"/>
                  <a:sym typeface="+mn-ea"/>
                </a:rPr>
                <a:t>於</a:t>
              </a:r>
              <a:r>
                <a:rPr lang="zh-CN" altLang="en-US" sz="36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rPr>
                <a:t>是，晨曲就画上了一个圆圆的休止符</a:t>
              </a:r>
              <a:endParaRPr lang="zh-CN" altLang="en-US" sz="3600">
                <a:ea typeface="思源黑体 Heavy" panose="020B0A00000000000000" charset="-122"/>
                <a:sym typeface="+mn-ea"/>
              </a:endParaRPr>
            </a:p>
          </p:txBody>
        </p:sp>
        <p:sp>
          <p:nvSpPr>
            <p:cNvPr id="35" name="上弧形箭头 34"/>
            <p:cNvSpPr/>
            <p:nvPr>
              <p:custDataLst>
                <p:tags r:id="rId17"/>
              </p:custDataLst>
            </p:nvPr>
          </p:nvSpPr>
          <p:spPr>
            <a:xfrm rot="20100000">
              <a:off x="3319" y="12780"/>
              <a:ext cx="1583" cy="720"/>
            </a:xfrm>
            <a:prstGeom prst="curved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8"/>
              </p:custDataLst>
            </p:nvPr>
          </p:nvSpPr>
          <p:spPr>
            <a:xfrm>
              <a:off x="4720" y="12839"/>
              <a:ext cx="1359" cy="92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zh-CN" altLang="en-US" sz="3600" b="1">
                  <a:solidFill>
                    <a:schemeClr val="accent2"/>
                  </a:solidFill>
                  <a:ea typeface="思源黑体 Heavy" panose="020B0A00000000000000" charset="-122"/>
                  <a:sym typeface="+mn-ea"/>
                </a:rPr>
                <a:t>于</a:t>
              </a:r>
              <a:endParaRPr lang="zh-CN" altLang="en-US" sz="3600" b="1">
                <a:solidFill>
                  <a:schemeClr val="accent2"/>
                </a:solidFill>
                <a:ea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58" name="TextBox 13"/>
          <p:cNvSpPr txBox="1"/>
          <p:nvPr>
            <p:custDataLst>
              <p:tags r:id="rId19"/>
            </p:custDataLst>
          </p:nvPr>
        </p:nvSpPr>
        <p:spPr>
          <a:xfrm>
            <a:off x="10896600" y="2324100"/>
            <a:ext cx="54851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buClrTx/>
              <a:buSzTx/>
              <a:buFontTx/>
            </a:pPr>
            <a:r>
              <a:rPr 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2. 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英文标点转中文标点：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35573" y="9563100"/>
            <a:ext cx="180168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/>
              <a:t>2024-11-19 20:31:25,649 - app_logger - INFO - Replace English punctuation to Chinese punctuation: </a:t>
            </a:r>
            <a:r>
              <a:rPr lang="zh-CN" altLang="en-US" sz="3200" b="1">
                <a:solidFill>
                  <a:schemeClr val="accent2"/>
                </a:solidFill>
              </a:rPr>
              <a:t>217485</a:t>
            </a:r>
            <a:endParaRPr lang="zh-CN" altLang="en-US" sz="3200" b="1">
              <a:solidFill>
                <a:schemeClr val="accent2"/>
              </a:solidFill>
            </a:endParaRPr>
          </a:p>
        </p:txBody>
      </p:sp>
      <p:graphicFrame>
        <p:nvGraphicFramePr>
          <p:cNvPr id="62" name="表格 61"/>
          <p:cNvGraphicFramePr/>
          <p:nvPr/>
        </p:nvGraphicFramePr>
        <p:xfrm>
          <a:off x="11479213" y="3162300"/>
          <a:ext cx="4320000" cy="53995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60270"/>
                <a:gridCol w="2159730"/>
              </a:tblGrid>
              <a:tr h="5397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1"/>
                          </a:solidFill>
                        </a:rPr>
                        <a:t>英文标点</a:t>
                      </a: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1"/>
                          </a:solidFill>
                        </a:rPr>
                        <a:t>中文标点</a:t>
                      </a: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,</a:t>
                      </a:r>
                      <a:endParaRPr lang="en-US" altLang="zh-CN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，</a:t>
                      </a:r>
                      <a:endParaRPr lang="zh-CN" altLang="en-US" sz="3200"/>
                    </a:p>
                  </a:txBody>
                  <a:tcP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:</a:t>
                      </a:r>
                      <a:endParaRPr lang="en-US" altLang="zh-CN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：</a:t>
                      </a:r>
                      <a:endParaRPr lang="zh-CN" altLang="en-US" sz="3200"/>
                    </a:p>
                  </a:txBody>
                  <a:tcP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;</a:t>
                      </a:r>
                      <a:endParaRPr lang="en-US" altLang="zh-CN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；</a:t>
                      </a:r>
                      <a:endParaRPr lang="zh-CN" altLang="en-US" sz="3200"/>
                    </a:p>
                  </a:txBody>
                  <a:tcP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!</a:t>
                      </a:r>
                      <a:endParaRPr lang="en-US" altLang="zh-CN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！</a:t>
                      </a:r>
                      <a:endParaRPr lang="zh-CN" altLang="en-US" sz="3200"/>
                    </a:p>
                  </a:txBody>
                  <a:tcP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?</a:t>
                      </a:r>
                      <a:endParaRPr lang="en-US" altLang="zh-CN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？</a:t>
                      </a:r>
                      <a:endParaRPr lang="zh-CN" altLang="en-US" sz="3200"/>
                    </a:p>
                  </a:txBody>
                  <a:tcP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(</a:t>
                      </a:r>
                      <a:endParaRPr lang="en-US" altLang="zh-CN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（</a:t>
                      </a:r>
                      <a:endParaRPr lang="zh-CN" altLang="en-US" sz="3200"/>
                    </a:p>
                  </a:txBody>
                  <a:tcP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)</a:t>
                      </a:r>
                      <a:endParaRPr lang="en-US" altLang="zh-CN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）</a:t>
                      </a:r>
                      <a:endParaRPr lang="zh-CN" altLang="en-US" sz="3200"/>
                    </a:p>
                  </a:txBody>
                  <a:tcP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[</a:t>
                      </a:r>
                      <a:endParaRPr lang="en-US" altLang="zh-CN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【</a:t>
                      </a:r>
                      <a:endParaRPr lang="zh-CN" altLang="en-US" sz="3200"/>
                    </a:p>
                  </a:txBody>
                  <a:tcP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]</a:t>
                      </a:r>
                      <a:endParaRPr lang="en-US" altLang="zh-CN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】</a:t>
                      </a:r>
                      <a:endParaRPr lang="zh-CN" altLang="en-US" sz="320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839200" y="2324100"/>
            <a:ext cx="736600" cy="5556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/>
            <a:r>
              <a:rPr lang="zh-CN" altLang="en-US" sz="3600" b="1">
                <a:solidFill>
                  <a:schemeClr val="accent2"/>
                </a:solidFill>
                <a:ea typeface="思源黑体 Heavy" panose="020B0A00000000000000" charset="-122"/>
              </a:rPr>
              <a:t>效果变差了，最终没做！</a:t>
            </a:r>
            <a:endParaRPr lang="zh-CN" altLang="en-US" sz="3600" b="1">
              <a:solidFill>
                <a:schemeClr val="accent2"/>
              </a:solidFill>
              <a:ea typeface="思源黑体 Heavy" panose="020B0A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5494" y="801493"/>
            <a:ext cx="726648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实验内容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数据处理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55494" y="1698470"/>
            <a:ext cx="7266483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CONTENT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1778" y="9715500"/>
            <a:ext cx="177844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参考：</a:t>
            </a:r>
            <a:r>
              <a:rPr lang="en-US" altLang="zh-CN" sz="2000">
                <a:solidFill>
                  <a:schemeClr val="tx2"/>
                </a:solidFill>
                <a:hlinkClick r:id="rId2"/>
              </a:rPr>
              <a:t>z814081807/DeepNER: </a:t>
            </a:r>
            <a:r>
              <a:rPr lang="zh-CN" altLang="en-US" sz="2000">
                <a:solidFill>
                  <a:schemeClr val="tx2"/>
                </a:solidFill>
                <a:hlinkClick r:id="rId2"/>
              </a:rPr>
              <a:t>天池中药说明书实体识别挑战冠军方案；中文命名实体识别；</a:t>
            </a:r>
            <a:r>
              <a:rPr lang="en-US" altLang="zh-CN" sz="2000">
                <a:solidFill>
                  <a:schemeClr val="tx2"/>
                </a:solidFill>
                <a:hlinkClick r:id="rId2"/>
              </a:rPr>
              <a:t>NER; BERT-CRF &amp; BERT-SPAN &amp; BERT-MRC</a:t>
            </a:r>
            <a:r>
              <a:rPr lang="zh-CN" altLang="en-US" sz="2000">
                <a:solidFill>
                  <a:schemeClr val="tx2"/>
                </a:solidFill>
                <a:hlinkClick r:id="rId2"/>
              </a:rPr>
              <a:t>；</a:t>
            </a:r>
            <a:r>
              <a:rPr lang="en-US" altLang="zh-CN" sz="2000">
                <a:solidFill>
                  <a:schemeClr val="tx2"/>
                </a:solidFill>
                <a:hlinkClick r:id="rId2"/>
              </a:rPr>
              <a:t>Pytorch (github.com)</a:t>
            </a:r>
            <a:endParaRPr lang="en-US" altLang="zh-CN" sz="2000">
              <a:solidFill>
                <a:schemeClr val="tx2"/>
              </a:solidFill>
              <a:hlinkClick r:id="rId2"/>
            </a:endParaRPr>
          </a:p>
        </p:txBody>
      </p:sp>
      <p:sp>
        <p:nvSpPr>
          <p:cNvPr id="4" name="TextBox 13"/>
          <p:cNvSpPr txBox="1"/>
          <p:nvPr>
            <p:custDataLst>
              <p:tags r:id="rId3"/>
            </p:custDataLst>
          </p:nvPr>
        </p:nvSpPr>
        <p:spPr>
          <a:xfrm>
            <a:off x="1455420" y="2313940"/>
            <a:ext cx="720217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buClrTx/>
              <a:buSzTx/>
              <a:buFontTx/>
            </a:pPr>
            <a:r>
              <a:rPr 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3. 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长句子切分</a:t>
            </a: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——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切分方案：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420" y="2771140"/>
            <a:ext cx="1431036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一级切分</a:t>
            </a:r>
            <a:endParaRPr lang="zh-CN" alt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按照</a:t>
            </a: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。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！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？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......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……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切分句子</a:t>
            </a:r>
            <a:endParaRPr lang="zh-CN" alt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注意：</a:t>
            </a:r>
            <a:endParaRPr lang="zh-CN" altLang="en-US" sz="3200">
              <a:solidFill>
                <a:schemeClr val="accent1"/>
              </a:solidFill>
              <a:ea typeface="思源黑体 Heavy" panose="020B0A00000000000000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后方不可以紧跟右引号（</a:t>
            </a: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”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’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）</a:t>
            </a:r>
            <a:endParaRPr lang="zh-CN" alt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如果双引号前有终止符，那么双引号才是句子的终点</a:t>
            </a:r>
            <a:endParaRPr lang="zh-CN" altLang="en-US" sz="3200">
              <a:solidFill>
                <a:schemeClr val="accent1"/>
              </a:solidFill>
              <a:ea typeface="思源黑体 Heavy" panose="020B0A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55420" y="6813550"/>
            <a:ext cx="91363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二级切分</a:t>
            </a:r>
            <a:endParaRPr lang="zh-CN" alt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按照</a:t>
            </a: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；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：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切分句子</a:t>
            </a:r>
            <a:endParaRPr lang="zh-CN" altLang="en-US" sz="3200">
              <a:solidFill>
                <a:schemeClr val="accent1"/>
              </a:solidFill>
              <a:ea typeface="思源黑体 Heavy" panose="020B0A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55420" y="8639810"/>
            <a:ext cx="104736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切分完成后，按照</a:t>
            </a: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最大长度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尽可能</a:t>
            </a: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合并</a:t>
            </a:r>
            <a:r>
              <a:rPr lang="zh-CN" altLang="en-US" sz="3200">
                <a:solidFill>
                  <a:schemeClr val="accent1"/>
                </a:solidFill>
                <a:ea typeface="思源黑体 Heavy" panose="020B0A00000000000000" charset="-122"/>
                <a:sym typeface="+mn-ea"/>
              </a:rPr>
              <a:t>切分后的句子</a:t>
            </a:r>
            <a:endParaRPr lang="zh-CN" alt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5494" y="801493"/>
            <a:ext cx="726648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实验内容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数据处理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55494" y="1698470"/>
            <a:ext cx="7266483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CONTENT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13"/>
          <p:cNvSpPr txBox="1"/>
          <p:nvPr>
            <p:custDataLst>
              <p:tags r:id="rId2"/>
            </p:custDataLst>
          </p:nvPr>
        </p:nvSpPr>
        <p:spPr>
          <a:xfrm>
            <a:off x="1007110" y="2324100"/>
            <a:ext cx="6146165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buClrTx/>
              <a:buSzTx/>
              <a:buFontTx/>
            </a:pPr>
            <a:r>
              <a:rPr 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3. 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长句子切分：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7110" y="3086100"/>
            <a:ext cx="1627441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凑了那一场热闹后，我才知道仅仅葡萄，就有那么多不一样的滋味，何况经过酿制的葡萄酒？西方文化，不就是在这点点滴滴地身临其境，了解体验，到达我们内心世界的吗？随着年岁的增长，思索着这五彩缤纷不断变幻的世界，我渐渐明白了真理的相对性：评价一件事的是非对错，全凭当时的环境和背景所决定。</a:t>
            </a:r>
            <a:endParaRPr lang="zh-CN" alt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1110" y="2324100"/>
            <a:ext cx="3168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句子长度：</a:t>
            </a:r>
            <a:r>
              <a:rPr lang="en-US" altLang="zh-CN" sz="36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139</a:t>
            </a:r>
            <a:endParaRPr lang="en-US" altLang="zh-CN" sz="3600" b="1">
              <a:solidFill>
                <a:schemeClr val="accent2"/>
              </a:solidFill>
              <a:ea typeface="思源黑体 Heavy" panose="020B0A00000000000000" charset="-122"/>
              <a:sym typeface="+mn-ea"/>
            </a:endParaRPr>
          </a:p>
        </p:txBody>
      </p:sp>
      <p:sp>
        <p:nvSpPr>
          <p:cNvPr id="9" name="左弧形箭头 8"/>
          <p:cNvSpPr/>
          <p:nvPr/>
        </p:nvSpPr>
        <p:spPr>
          <a:xfrm>
            <a:off x="381000" y="5753100"/>
            <a:ext cx="533400" cy="1143000"/>
          </a:xfrm>
          <a:prstGeom prst="curvedRight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420" y="6210300"/>
            <a:ext cx="1605407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句子0：长度：</a:t>
            </a:r>
            <a:r>
              <a:rPr lang="en-US" altLang="zh-CN" sz="36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77</a:t>
            </a:r>
            <a:r>
              <a:rPr lang="en-US" altLang="zh-CN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 </a:t>
            </a:r>
            <a:r>
              <a:rPr lang="zh-CN" altLang="en-US" sz="32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凑了那一场热闹后，我才知道仅仅葡萄，就有那么多不一样的滋味，何况经过酿制的葡萄酒？西方文化，不就是在这点点滴滴地身临其境，了解体验，到达我们内心世界的吗？</a:t>
            </a:r>
            <a:endParaRPr lang="zh-CN" alt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句子1：长度：</a:t>
            </a:r>
            <a:r>
              <a:rPr lang="en-US" altLang="zh-CN" sz="36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62</a:t>
            </a:r>
            <a:r>
              <a:rPr lang="en-US" altLang="zh-CN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 </a:t>
            </a:r>
            <a:r>
              <a:rPr lang="zh-CN" altLang="en-US" sz="32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随着年岁的增长，思索着这五彩缤纷不断变幻的世界，我渐渐明白了真理的相对性：评价一件事的是非对错，全凭当时的环境和背景所决定。</a:t>
            </a:r>
            <a:endParaRPr lang="zh-CN" alt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5494" y="801493"/>
            <a:ext cx="726648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实验内容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模型选择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55494" y="1698470"/>
            <a:ext cx="7266483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CONTENT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62000" y="9563100"/>
            <a:ext cx="166604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BERT模型：</a:t>
            </a:r>
            <a:r>
              <a:rPr lang="en-US" altLang="zh-CN" sz="2000">
                <a:hlinkClick r:id="rId2"/>
              </a:rPr>
              <a:t>ymcui/Chinese-BERT-wwm: Pre-Training with Whole Word Masking for Chinese BERT</a:t>
            </a:r>
            <a:r>
              <a:rPr lang="zh-CN" altLang="en-US" sz="2000">
                <a:hlinkClick r:id="rId2"/>
              </a:rPr>
              <a:t>（中文</a:t>
            </a:r>
            <a:r>
              <a:rPr lang="en-US" altLang="zh-CN" sz="2000">
                <a:hlinkClick r:id="rId2"/>
              </a:rPr>
              <a:t>BERT-wwm</a:t>
            </a:r>
            <a:r>
              <a:rPr lang="zh-CN" altLang="en-US" sz="2000">
                <a:hlinkClick r:id="rId2"/>
              </a:rPr>
              <a:t>系列模型） </a:t>
            </a:r>
            <a:r>
              <a:rPr lang="en-US" altLang="zh-CN" sz="2000">
                <a:hlinkClick r:id="rId2"/>
              </a:rPr>
              <a:t>(github.com)</a:t>
            </a:r>
            <a:endParaRPr lang="en-US" altLang="zh-CN" sz="2000">
              <a:hlinkClick r:id="rId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2331403" y="3314700"/>
          <a:ext cx="13625195" cy="4663440"/>
        </p:xfrm>
        <a:graphic>
          <a:graphicData uri="http://schemas.openxmlformats.org/drawingml/2006/table">
            <a:tbl>
              <a:tblPr/>
              <a:tblGrid>
                <a:gridCol w="3073400"/>
                <a:gridCol w="3934460"/>
                <a:gridCol w="6617335"/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-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BERT-wwm-ext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RoBERTa-wwm-ext-large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Masking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WWM</a:t>
                      </a:r>
                      <a:r>
                        <a:rPr lang="en-US" altLang="zh-CN" sz="3200" b="0" i="0" baseline="3000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[1]</a:t>
                      </a:r>
                      <a:endParaRPr lang="en-US" altLang="zh-CN" sz="3200" b="0" i="0" baseline="3000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WWM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Type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base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large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Data Source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wiki+ext</a:t>
                      </a:r>
                      <a:r>
                        <a:rPr lang="en-US" altLang="zh-CN" sz="3200" b="0" i="0" baseline="3000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[2]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wiki+ext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Training Tokens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5.4B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5.4B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Batch Size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2,560 / 384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512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Optimizer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LAMB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i="0">
                          <a:solidFill>
                            <a:schemeClr val="tx1"/>
                          </a:solidFill>
                          <a:latin typeface="-apple-system"/>
                          <a:ea typeface="-apple-system"/>
                        </a:rPr>
                        <a:t>AdamW</a:t>
                      </a:r>
                      <a:endParaRPr lang="en-US" altLang="zh-CN" sz="3200" b="0" i="0">
                        <a:solidFill>
                          <a:schemeClr val="tx1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99377" marR="99377" marT="46037" marB="460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13"/>
          <p:cNvSpPr txBox="1"/>
          <p:nvPr>
            <p:custDataLst>
              <p:tags r:id="rId3"/>
            </p:custDataLst>
          </p:nvPr>
        </p:nvSpPr>
        <p:spPr>
          <a:xfrm>
            <a:off x="1455494" y="2324100"/>
            <a:ext cx="6146165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buClrTx/>
              <a:buSzTx/>
              <a:buFontTx/>
            </a:pPr>
            <a:r>
              <a:rPr 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1. BERT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模型选择：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1403" y="8125142"/>
            <a:ext cx="5080000" cy="5835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/>
            <a:r>
              <a:rPr lang="en-US" altLang="zh-CN" sz="1600" b="0" i="0">
                <a:solidFill>
                  <a:schemeClr val="tx1"/>
                </a:solidFill>
                <a:latin typeface="-apple-system"/>
                <a:ea typeface="-apple-system"/>
              </a:rPr>
              <a:t>[1] WWM = Whole Word Masking</a:t>
            </a:r>
            <a:endParaRPr lang="en-US" altLang="zh-CN" sz="1600" b="0" i="0">
              <a:solidFill>
                <a:schemeClr val="tx1"/>
              </a:solidFill>
              <a:latin typeface="-apple-system"/>
              <a:ea typeface="-apple-system"/>
            </a:endParaRPr>
          </a:p>
          <a:p>
            <a:pPr marL="0" indent="0"/>
            <a:r>
              <a:rPr lang="en-US" altLang="zh-CN" sz="1600" b="0" i="0">
                <a:solidFill>
                  <a:schemeClr val="tx1"/>
                </a:solidFill>
                <a:latin typeface="-apple-system"/>
                <a:ea typeface="-apple-system"/>
              </a:rPr>
              <a:t>[2] ext = extended data</a:t>
            </a:r>
            <a:endParaRPr lang="en-US" altLang="zh-CN" sz="1600" b="0" i="0">
              <a:solidFill>
                <a:schemeClr val="tx1"/>
              </a:solidFill>
              <a:latin typeface="-apple-system"/>
              <a:ea typeface="-apple-syste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5494" y="801493"/>
            <a:ext cx="726648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实验内容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模型构建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55494" y="1698470"/>
            <a:ext cx="7266483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CONTENT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1677353" y="8343900"/>
            <a:ext cx="14400000" cy="720000"/>
          </a:xfrm>
          <a:prstGeom prst="roundRect">
            <a:avLst/>
          </a:prstGeom>
          <a:solidFill>
            <a:schemeClr val="accent3">
              <a:alpha val="40000"/>
            </a:schemeClr>
          </a:solidFill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BERT</a:t>
            </a:r>
            <a:endParaRPr lang="zh-CN" alt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1677353" y="7240905"/>
            <a:ext cx="14400000" cy="7200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B</a:t>
            </a:r>
            <a:r>
              <a:rPr lang="en-US" altLang="zh-CN" sz="32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iLSTM</a:t>
            </a:r>
            <a:endParaRPr lang="zh-CN" alt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905000" y="9049385"/>
            <a:ext cx="685800" cy="1102360"/>
            <a:chOff x="2400" y="13891"/>
            <a:chExt cx="1080" cy="1736"/>
          </a:xfrm>
        </p:grpSpPr>
        <p:cxnSp>
          <p:nvCxnSpPr>
            <p:cNvPr id="3" name="直接箭头连接符 2"/>
            <p:cNvCxnSpPr>
              <a:stCxn id="2" idx="0"/>
            </p:cNvCxnSpPr>
            <p:nvPr/>
          </p:nvCxnSpPr>
          <p:spPr>
            <a:xfrm flipV="1">
              <a:off x="2940" y="13891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2400" y="14547"/>
              <a:ext cx="1080" cy="1080"/>
              <a:chOff x="2868" y="13698"/>
              <a:chExt cx="1080" cy="108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2868" y="13698"/>
                <a:ext cx="1080" cy="108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940" y="13740"/>
                <a:ext cx="935" cy="99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sz="3200">
                    <a:solidFill>
                      <a:schemeClr val="accent1">
                        <a:lumMod val="50000"/>
                      </a:schemeClr>
                    </a:solidFill>
                    <a:ea typeface="思源黑体 Heavy" panose="020B0A00000000000000" charset="-122"/>
                    <a:sym typeface="+mn-ea"/>
                  </a:rPr>
                  <a:t>我</a:t>
                </a:r>
                <a:endParaRPr lang="zh-CN" altLang="en-US" sz="2400">
                  <a:solidFill>
                    <a:srgbClr val="75AA5F"/>
                  </a:solidFill>
                  <a:latin typeface="Courier New" panose="02070309020205020404"/>
                  <a:ea typeface="Courier New" panose="02070309020205020404"/>
                  <a:sym typeface="+mn-ea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3799205" y="9049385"/>
            <a:ext cx="685800" cy="1102360"/>
            <a:chOff x="5640" y="13891"/>
            <a:chExt cx="1080" cy="1736"/>
          </a:xfrm>
        </p:grpSpPr>
        <p:cxnSp>
          <p:nvCxnSpPr>
            <p:cNvPr id="17" name="直接箭头连接符 16"/>
            <p:cNvCxnSpPr>
              <a:stCxn id="19" idx="0"/>
            </p:cNvCxnSpPr>
            <p:nvPr/>
          </p:nvCxnSpPr>
          <p:spPr>
            <a:xfrm flipV="1">
              <a:off x="6180" y="13891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5640" y="14547"/>
              <a:ext cx="1080" cy="1080"/>
              <a:chOff x="2868" y="13698"/>
              <a:chExt cx="1080" cy="108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868" y="13698"/>
                <a:ext cx="1080" cy="108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940" y="13740"/>
                <a:ext cx="935" cy="99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sz="3200">
                    <a:solidFill>
                      <a:schemeClr val="accent1">
                        <a:lumMod val="50000"/>
                      </a:schemeClr>
                    </a:solidFill>
                    <a:ea typeface="思源黑体 Heavy" panose="020B0A00000000000000" charset="-122"/>
                    <a:sym typeface="+mn-ea"/>
                  </a:rPr>
                  <a:t>才</a:t>
                </a:r>
                <a:endParaRPr lang="zh-CN" altLang="en-US" sz="32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5693410" y="9049385"/>
            <a:ext cx="685800" cy="1102360"/>
            <a:chOff x="8880" y="13891"/>
            <a:chExt cx="1080" cy="1736"/>
          </a:xfrm>
        </p:grpSpPr>
        <p:cxnSp>
          <p:nvCxnSpPr>
            <p:cNvPr id="22" name="直接箭头连接符 21"/>
            <p:cNvCxnSpPr>
              <a:stCxn id="24" idx="0"/>
            </p:cNvCxnSpPr>
            <p:nvPr/>
          </p:nvCxnSpPr>
          <p:spPr>
            <a:xfrm flipV="1">
              <a:off x="9420" y="13891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>
              <a:off x="8880" y="14547"/>
              <a:ext cx="1080" cy="1080"/>
              <a:chOff x="2868" y="13698"/>
              <a:chExt cx="1080" cy="108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2868" y="13698"/>
                <a:ext cx="1080" cy="108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940" y="13740"/>
                <a:ext cx="935" cy="99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sz="3200">
                    <a:solidFill>
                      <a:schemeClr val="accent1">
                        <a:lumMod val="50000"/>
                      </a:schemeClr>
                    </a:solidFill>
                    <a:ea typeface="思源黑体 Heavy" panose="020B0A00000000000000" charset="-122"/>
                    <a:sym typeface="+mn-ea"/>
                  </a:rPr>
                  <a:t>知</a:t>
                </a:r>
                <a:endParaRPr lang="zh-CN" altLang="en-US" sz="32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endParaRP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7587615" y="9049385"/>
            <a:ext cx="685800" cy="1102360"/>
            <a:chOff x="12120" y="13891"/>
            <a:chExt cx="1080" cy="1736"/>
          </a:xfrm>
        </p:grpSpPr>
        <p:cxnSp>
          <p:nvCxnSpPr>
            <p:cNvPr id="31" name="直接箭头连接符 30"/>
            <p:cNvCxnSpPr>
              <a:stCxn id="33" idx="0"/>
            </p:cNvCxnSpPr>
            <p:nvPr/>
          </p:nvCxnSpPr>
          <p:spPr>
            <a:xfrm flipV="1">
              <a:off x="12660" y="13891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32" name="组合 31"/>
            <p:cNvGrpSpPr/>
            <p:nvPr/>
          </p:nvGrpSpPr>
          <p:grpSpPr>
            <a:xfrm>
              <a:off x="12120" y="14547"/>
              <a:ext cx="1080" cy="1080"/>
              <a:chOff x="2868" y="13698"/>
              <a:chExt cx="1080" cy="108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2868" y="13698"/>
                <a:ext cx="1080" cy="108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940" y="13740"/>
                <a:ext cx="935" cy="99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sz="3200">
                    <a:solidFill>
                      <a:schemeClr val="accent1">
                        <a:lumMod val="50000"/>
                      </a:schemeClr>
                    </a:solidFill>
                    <a:ea typeface="思源黑体 Heavy" panose="020B0A00000000000000" charset="-122"/>
                    <a:sym typeface="+mn-ea"/>
                  </a:rPr>
                  <a:t>到</a:t>
                </a:r>
                <a:endParaRPr lang="zh-CN" altLang="en-US" sz="32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9481820" y="9049385"/>
            <a:ext cx="685800" cy="1102360"/>
            <a:chOff x="15360" y="13891"/>
            <a:chExt cx="1080" cy="1736"/>
          </a:xfrm>
        </p:grpSpPr>
        <p:cxnSp>
          <p:nvCxnSpPr>
            <p:cNvPr id="36" name="直接箭头连接符 35"/>
            <p:cNvCxnSpPr>
              <a:stCxn id="38" idx="0"/>
            </p:cNvCxnSpPr>
            <p:nvPr/>
          </p:nvCxnSpPr>
          <p:spPr>
            <a:xfrm flipV="1">
              <a:off x="15900" y="13891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15360" y="14547"/>
              <a:ext cx="1080" cy="1080"/>
              <a:chOff x="2868" y="13698"/>
              <a:chExt cx="1080" cy="108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2868" y="13698"/>
                <a:ext cx="1080" cy="108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2940" y="13740"/>
                <a:ext cx="935" cy="99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sz="3200">
                    <a:solidFill>
                      <a:schemeClr val="accent1">
                        <a:lumMod val="50000"/>
                      </a:schemeClr>
                    </a:solidFill>
                    <a:ea typeface="思源黑体 Heavy" panose="020B0A00000000000000" charset="-122"/>
                    <a:sym typeface="+mn-ea"/>
                  </a:rPr>
                  <a:t>仅</a:t>
                </a:r>
                <a:endParaRPr lang="zh-CN" altLang="en-US" sz="32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11376025" y="9049385"/>
            <a:ext cx="685800" cy="1102360"/>
            <a:chOff x="18600" y="13891"/>
            <a:chExt cx="1080" cy="1736"/>
          </a:xfrm>
        </p:grpSpPr>
        <p:cxnSp>
          <p:nvCxnSpPr>
            <p:cNvPr id="47" name="直接箭头连接符 46"/>
            <p:cNvCxnSpPr>
              <a:stCxn id="49" idx="0"/>
            </p:cNvCxnSpPr>
            <p:nvPr/>
          </p:nvCxnSpPr>
          <p:spPr>
            <a:xfrm flipV="1">
              <a:off x="19140" y="13891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>
              <a:off x="18600" y="14547"/>
              <a:ext cx="1080" cy="1080"/>
              <a:chOff x="2868" y="13698"/>
              <a:chExt cx="1080" cy="1080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2868" y="13698"/>
                <a:ext cx="1080" cy="108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2940" y="13740"/>
                <a:ext cx="935" cy="99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sz="3200">
                    <a:solidFill>
                      <a:schemeClr val="accent1">
                        <a:lumMod val="50000"/>
                      </a:schemeClr>
                    </a:solidFill>
                    <a:ea typeface="思源黑体 Heavy" panose="020B0A00000000000000" charset="-122"/>
                    <a:sym typeface="+mn-ea"/>
                  </a:rPr>
                  <a:t>仅</a:t>
                </a:r>
                <a:endParaRPr lang="zh-CN" altLang="en-US" sz="32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13270230" y="9049385"/>
            <a:ext cx="685800" cy="1102360"/>
            <a:chOff x="21840" y="13891"/>
            <a:chExt cx="1080" cy="1736"/>
          </a:xfrm>
        </p:grpSpPr>
        <p:cxnSp>
          <p:nvCxnSpPr>
            <p:cNvPr id="42" name="直接箭头连接符 41"/>
            <p:cNvCxnSpPr>
              <a:stCxn id="44" idx="0"/>
            </p:cNvCxnSpPr>
            <p:nvPr/>
          </p:nvCxnSpPr>
          <p:spPr>
            <a:xfrm flipV="1">
              <a:off x="22380" y="13891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21840" y="14547"/>
              <a:ext cx="1080" cy="1080"/>
              <a:chOff x="2868" y="13698"/>
              <a:chExt cx="1080" cy="108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2868" y="13698"/>
                <a:ext cx="1080" cy="108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940" y="13740"/>
                <a:ext cx="935" cy="99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sz="3200">
                    <a:solidFill>
                      <a:schemeClr val="accent1">
                        <a:lumMod val="50000"/>
                      </a:schemeClr>
                    </a:solidFill>
                    <a:ea typeface="思源黑体 Heavy" panose="020B0A00000000000000" charset="-122"/>
                    <a:sym typeface="+mn-ea"/>
                  </a:rPr>
                  <a:t>葡</a:t>
                </a:r>
                <a:endParaRPr lang="zh-CN" altLang="en-US" sz="32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15164435" y="9049385"/>
            <a:ext cx="685800" cy="1102360"/>
            <a:chOff x="25080" y="13891"/>
            <a:chExt cx="1080" cy="1736"/>
          </a:xfrm>
        </p:grpSpPr>
        <p:cxnSp>
          <p:nvCxnSpPr>
            <p:cNvPr id="52" name="直接箭头连接符 51"/>
            <p:cNvCxnSpPr>
              <a:stCxn id="54" idx="0"/>
            </p:cNvCxnSpPr>
            <p:nvPr/>
          </p:nvCxnSpPr>
          <p:spPr>
            <a:xfrm flipV="1">
              <a:off x="25620" y="13891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53" name="组合 52"/>
            <p:cNvGrpSpPr/>
            <p:nvPr/>
          </p:nvGrpSpPr>
          <p:grpSpPr>
            <a:xfrm>
              <a:off x="25080" y="14547"/>
              <a:ext cx="1080" cy="1080"/>
              <a:chOff x="2868" y="13698"/>
              <a:chExt cx="1080" cy="1080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2868" y="13698"/>
                <a:ext cx="1080" cy="108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2940" y="13740"/>
                <a:ext cx="935" cy="99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sz="3200">
                    <a:solidFill>
                      <a:schemeClr val="accent1">
                        <a:lumMod val="50000"/>
                      </a:schemeClr>
                    </a:solidFill>
                    <a:ea typeface="思源黑体 Heavy" panose="020B0A00000000000000" charset="-122"/>
                    <a:sym typeface="+mn-ea"/>
                  </a:rPr>
                  <a:t>萄</a:t>
                </a:r>
                <a:endParaRPr lang="zh-CN" altLang="en-US" sz="32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  <a:sym typeface="+mn-ea"/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2247900" y="7960995"/>
            <a:ext cx="13259435" cy="342265"/>
            <a:chOff x="3540" y="11700"/>
            <a:chExt cx="20881" cy="656"/>
          </a:xfrm>
        </p:grpSpPr>
        <p:cxnSp>
          <p:nvCxnSpPr>
            <p:cNvPr id="58" name="直接箭头连接符 57"/>
            <p:cNvCxnSpPr/>
            <p:nvPr/>
          </p:nvCxnSpPr>
          <p:spPr>
            <a:xfrm flipV="1">
              <a:off x="3540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6523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 flipV="1">
              <a:off x="9506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2489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 flipV="1">
              <a:off x="15472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8455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21438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V="1">
              <a:off x="24421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1752600" y="4686300"/>
            <a:ext cx="14250035" cy="2147570"/>
            <a:chOff x="2760" y="6060"/>
            <a:chExt cx="22441" cy="3382"/>
          </a:xfrm>
        </p:grpSpPr>
        <p:sp>
          <p:nvSpPr>
            <p:cNvPr id="67" name="矩形 66"/>
            <p:cNvSpPr/>
            <p:nvPr/>
          </p:nvSpPr>
          <p:spPr>
            <a:xfrm>
              <a:off x="2760" y="6060"/>
              <a:ext cx="1560" cy="3382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</p:spPr>
          <p:style>
            <a:lnRef idx="0">
              <a:srgbClr val="FFFFFF"/>
            </a:lnRef>
            <a:fillRef idx="1">
              <a:schemeClr val="accent6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1.</a:t>
              </a:r>
              <a:r>
                <a:rPr lang="en-US" altLang="zh-CN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5</a:t>
              </a:r>
              <a:endParaRPr lang="zh-CN" altLang="en-US" sz="2000" b="1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1.3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0.9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0.2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...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5743" y="6060"/>
              <a:ext cx="1560" cy="3382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</p:spPr>
          <p:style>
            <a:lnRef idx="0">
              <a:srgbClr val="FFFFFF"/>
            </a:lnRef>
            <a:fillRef idx="1">
              <a:schemeClr val="accent6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0.5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0.9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0.2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0.3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1</a:t>
              </a:r>
              <a:r>
                <a:rPr lang="zh-CN" altLang="en-US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...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8726" y="6060"/>
              <a:ext cx="1560" cy="3382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</p:spPr>
          <p:style>
            <a:lnRef idx="0">
              <a:srgbClr val="FFFFFF"/>
            </a:lnRef>
            <a:fillRef idx="1">
              <a:schemeClr val="accent6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0.4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1.1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0.9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1</a:t>
              </a:r>
              <a:r>
                <a:rPr lang="zh-CN" altLang="en-US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</a:t>
              </a:r>
              <a:r>
                <a:rPr lang="en-US" altLang="zh-CN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4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...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1709" y="6060"/>
              <a:ext cx="1560" cy="3382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</p:spPr>
          <p:style>
            <a:lnRef idx="0">
              <a:srgbClr val="FFFFFF"/>
            </a:lnRef>
            <a:fillRef idx="1">
              <a:schemeClr val="accent6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0.9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0.2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0.2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1</a:t>
              </a:r>
              <a:r>
                <a:rPr lang="zh-CN" altLang="en-US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.1</a:t>
              </a:r>
              <a:endParaRPr lang="zh-CN" altLang="en-US" sz="2000" b="1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...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4692" y="6060"/>
              <a:ext cx="1560" cy="3382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</p:spPr>
          <p:style>
            <a:lnRef idx="0">
              <a:srgbClr val="FFFFFF"/>
            </a:lnRef>
            <a:fillRef idx="1">
              <a:schemeClr val="accent6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0.2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0.8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0.9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1</a:t>
              </a:r>
              <a:r>
                <a:rPr lang="zh-CN" altLang="en-US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</a:t>
              </a:r>
              <a:r>
                <a:rPr lang="en-US" altLang="zh-CN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2</a:t>
              </a:r>
              <a:endParaRPr lang="zh-CN" altLang="en-US" sz="2000" b="1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...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7675" y="6060"/>
              <a:ext cx="1560" cy="3382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</p:spPr>
          <p:style>
            <a:lnRef idx="0">
              <a:srgbClr val="FFFFFF"/>
            </a:lnRef>
            <a:fillRef idx="1">
              <a:schemeClr val="accent6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0.2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0.8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0.9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1</a:t>
              </a:r>
              <a:r>
                <a:rPr lang="zh-CN" altLang="en-US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...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20658" y="6060"/>
              <a:ext cx="1560" cy="3382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</p:spPr>
          <p:style>
            <a:lnRef idx="0">
              <a:srgbClr val="FFFFFF"/>
            </a:lnRef>
            <a:fillRef idx="1">
              <a:schemeClr val="accent6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0.2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0.8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1</a:t>
              </a:r>
              <a:r>
                <a:rPr lang="zh-CN" altLang="en-US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0.9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...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3641" y="6060"/>
              <a:ext cx="1560" cy="3382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</p:spPr>
          <p:style>
            <a:lnRef idx="0">
              <a:srgbClr val="FFFFFF"/>
            </a:lnRef>
            <a:fillRef idx="1">
              <a:schemeClr val="accent6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0.3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0.2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2</a:t>
              </a:r>
              <a:r>
                <a:rPr lang="zh-CN" altLang="en-US" sz="2000" b="1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.1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1.7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ea typeface="思源黑体 Heavy" panose="020B0A00000000000000" charset="-122"/>
                </a:rPr>
                <a:t>...</a:t>
              </a:r>
              <a:endParaRPr lang="zh-CN" altLang="en-US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endParaRP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1677353" y="3543300"/>
            <a:ext cx="14400000" cy="720000"/>
          </a:xfrm>
          <a:prstGeom prst="roundRect">
            <a:avLst/>
          </a:prstGeom>
          <a:solidFill>
            <a:schemeClr val="bg2">
              <a:alpha val="4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CRF</a:t>
            </a:r>
            <a:endParaRPr 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2274570" y="6871970"/>
            <a:ext cx="13259435" cy="374650"/>
            <a:chOff x="3540" y="11700"/>
            <a:chExt cx="20881" cy="656"/>
          </a:xfrm>
        </p:grpSpPr>
        <p:cxnSp>
          <p:nvCxnSpPr>
            <p:cNvPr id="103" name="直接箭头连接符 102"/>
            <p:cNvCxnSpPr/>
            <p:nvPr/>
          </p:nvCxnSpPr>
          <p:spPr>
            <a:xfrm flipV="1">
              <a:off x="3540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/>
            <p:nvPr/>
          </p:nvCxnSpPr>
          <p:spPr>
            <a:xfrm flipV="1">
              <a:off x="6523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/>
            <p:nvPr/>
          </p:nvCxnSpPr>
          <p:spPr>
            <a:xfrm flipV="1">
              <a:off x="9506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/>
            <p:nvPr/>
          </p:nvCxnSpPr>
          <p:spPr>
            <a:xfrm flipV="1">
              <a:off x="12489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/>
            <p:nvPr/>
          </p:nvCxnSpPr>
          <p:spPr>
            <a:xfrm flipV="1">
              <a:off x="15472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/>
            <p:nvPr/>
          </p:nvCxnSpPr>
          <p:spPr>
            <a:xfrm flipV="1">
              <a:off x="18455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/>
            <p:nvPr/>
          </p:nvCxnSpPr>
          <p:spPr>
            <a:xfrm flipV="1">
              <a:off x="21438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0" name="直接箭头连接符 109"/>
            <p:cNvCxnSpPr/>
            <p:nvPr/>
          </p:nvCxnSpPr>
          <p:spPr>
            <a:xfrm flipV="1">
              <a:off x="24421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11" name="圆角矩形 110"/>
          <p:cNvSpPr/>
          <p:nvPr/>
        </p:nvSpPr>
        <p:spPr>
          <a:xfrm>
            <a:off x="1677353" y="2324100"/>
            <a:ext cx="14400000" cy="720000"/>
          </a:xfrm>
          <a:prstGeom prst="roundRect">
            <a:avLst/>
          </a:prstGeom>
          <a:solidFill>
            <a:schemeClr val="accent2">
              <a:alpha val="4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B-Person         O                 O                  O                 O                 O             B-Thing      I-Thing</a:t>
            </a:r>
            <a:endParaRPr lang="en-US" sz="32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228600" y="4672330"/>
            <a:ext cx="1447800" cy="2147570"/>
          </a:xfrm>
          <a:prstGeom prst="rect">
            <a:avLst/>
          </a:prstGeom>
          <a:solidFill>
            <a:schemeClr val="accent6">
              <a:alpha val="0"/>
            </a:schemeClr>
          </a:solidFill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B-Person</a:t>
            </a:r>
            <a:endParaRPr lang="en-US" altLang="zh-CN" sz="2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  <a:p>
            <a:pPr algn="ctr"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I-Person</a:t>
            </a:r>
            <a:endParaRPr lang="en-US" altLang="zh-CN" sz="2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  <a:p>
            <a:pPr algn="ctr"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B-Thing</a:t>
            </a:r>
            <a:endParaRPr lang="en-US" altLang="zh-CN" sz="2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  <a:p>
            <a:pPr algn="ctr"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I-Thing</a:t>
            </a:r>
            <a:endParaRPr lang="en-US" altLang="zh-CN" sz="2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  <a:p>
            <a:pPr algn="ctr"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O</a:t>
            </a:r>
            <a:endParaRPr lang="en-US" altLang="zh-CN" sz="2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  <a:p>
            <a:pPr algn="ctr"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...</a:t>
            </a:r>
            <a:endParaRPr lang="en-US" altLang="zh-CN" sz="2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2247900" y="4262755"/>
            <a:ext cx="13259435" cy="423545"/>
            <a:chOff x="3540" y="11700"/>
            <a:chExt cx="20881" cy="656"/>
          </a:xfrm>
        </p:grpSpPr>
        <p:cxnSp>
          <p:nvCxnSpPr>
            <p:cNvPr id="114" name="直接箭头连接符 113"/>
            <p:cNvCxnSpPr/>
            <p:nvPr/>
          </p:nvCxnSpPr>
          <p:spPr>
            <a:xfrm flipV="1">
              <a:off x="3540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/>
            <p:nvPr/>
          </p:nvCxnSpPr>
          <p:spPr>
            <a:xfrm flipV="1">
              <a:off x="6523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/>
            <p:nvPr/>
          </p:nvCxnSpPr>
          <p:spPr>
            <a:xfrm flipV="1">
              <a:off x="9506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/>
            <p:nvPr/>
          </p:nvCxnSpPr>
          <p:spPr>
            <a:xfrm flipV="1">
              <a:off x="12489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/>
            <p:nvPr/>
          </p:nvCxnSpPr>
          <p:spPr>
            <a:xfrm flipV="1">
              <a:off x="15472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/>
            <p:nvPr/>
          </p:nvCxnSpPr>
          <p:spPr>
            <a:xfrm flipV="1">
              <a:off x="18455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/>
            <p:nvPr/>
          </p:nvCxnSpPr>
          <p:spPr>
            <a:xfrm flipV="1">
              <a:off x="21438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/>
            <p:nvPr/>
          </p:nvCxnSpPr>
          <p:spPr>
            <a:xfrm flipV="1">
              <a:off x="24421" y="11700"/>
              <a:ext cx="0" cy="65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122" name="直接箭头连接符 121"/>
          <p:cNvCxnSpPr/>
          <p:nvPr/>
        </p:nvCxnSpPr>
        <p:spPr>
          <a:xfrm flipV="1">
            <a:off x="8877935" y="3086100"/>
            <a:ext cx="0" cy="4235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5494" y="801493"/>
            <a:ext cx="726648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实验内容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参数配置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55494" y="1698470"/>
            <a:ext cx="7266483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CONTENT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01545" y="2933700"/>
            <a:ext cx="6544310" cy="6554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BiLSTM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维度：</a:t>
            </a:r>
            <a:r>
              <a:rPr lang="en-US" altLang="zh-CN" sz="40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256</a:t>
            </a:r>
            <a:endParaRPr lang="en-US" altLang="zh-CN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BERT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最大输入长度：</a:t>
            </a:r>
            <a:r>
              <a:rPr lang="en-US" altLang="zh-CN" sz="40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128</a:t>
            </a:r>
            <a:endParaRPr lang="en-US" altLang="zh-CN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epoch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个数：</a:t>
            </a:r>
            <a:r>
              <a:rPr lang="en-US" altLang="zh-CN" sz="40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15</a:t>
            </a:r>
            <a:endParaRPr lang="en-US" altLang="zh-CN" sz="4000" b="1">
              <a:solidFill>
                <a:schemeClr val="accent2"/>
              </a:solidFill>
              <a:ea typeface="思源黑体 Heavy" panose="020B0A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train_batch_size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：</a:t>
            </a:r>
            <a:r>
              <a:rPr lang="en-US" altLang="zh-CN" sz="40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64</a:t>
            </a:r>
            <a:endParaRPr lang="en-US" altLang="zh-CN" sz="4000" b="1">
              <a:solidFill>
                <a:schemeClr val="accent2"/>
              </a:solidFill>
              <a:ea typeface="思源黑体 Heavy" panose="020B0A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dev_batch_size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：</a:t>
            </a:r>
            <a:r>
              <a:rPr lang="en-US" altLang="zh-CN" sz="40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32</a:t>
            </a:r>
            <a:endParaRPr lang="en-US" altLang="zh-CN" sz="4000" b="1">
              <a:solidFill>
                <a:schemeClr val="accent2"/>
              </a:solidFill>
              <a:ea typeface="思源黑体 Heavy" panose="020B0A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# 学习率 2e-5, 3e-5, 4e-5</a:t>
            </a:r>
            <a:endParaRPr lang="en-US" altLang="zh-CN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bert_learning_rate</a:t>
            </a:r>
            <a:r>
              <a:rPr 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：</a:t>
            </a:r>
            <a:r>
              <a:rPr lang="en-US" altLang="zh-CN" sz="40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3e-5</a:t>
            </a:r>
            <a:endParaRPr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64345" y="2933700"/>
            <a:ext cx="6722110" cy="6554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crf_learning_rate</a:t>
            </a:r>
            <a:r>
              <a:rPr 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：</a:t>
            </a:r>
            <a:r>
              <a:rPr lang="en-US" altLang="zh-CN" sz="40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1e-3</a:t>
            </a:r>
            <a:endParaRPr lang="en-US" altLang="zh-CN" sz="4000" b="1">
              <a:solidFill>
                <a:schemeClr val="accent2"/>
              </a:solidFill>
              <a:ea typeface="思源黑体 Heavy" panose="020B0A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# 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加到分母，防止除</a:t>
            </a: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0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错误</a:t>
            </a:r>
            <a:endParaRPr lang="en-US" altLang="zh-CN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adam_epsilon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：</a:t>
            </a:r>
            <a:r>
              <a:rPr lang="en-US" altLang="zh-CN" sz="40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1e-8</a:t>
            </a:r>
            <a:endParaRPr lang="en-US" altLang="zh-CN" sz="4000" b="1">
              <a:solidFill>
                <a:schemeClr val="accent2"/>
              </a:solidFill>
              <a:ea typeface="思源黑体 Heavy" panose="020B0A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# 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权重衰减系数</a:t>
            </a:r>
            <a:endParaRPr lang="en-US" altLang="zh-CN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weight_decay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：</a:t>
            </a:r>
            <a:r>
              <a:rPr lang="en-US" altLang="zh-CN" sz="40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0.001</a:t>
            </a:r>
            <a:endParaRPr lang="en-US" altLang="zh-CN" sz="4000" b="1">
              <a:solidFill>
                <a:schemeClr val="accent2"/>
              </a:solidFill>
              <a:ea typeface="思源黑体 Heavy" panose="020B0A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# 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预热系数</a:t>
            </a:r>
            <a:endParaRPr lang="en-US" altLang="zh-CN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warmup_proportion</a:t>
            </a: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：</a:t>
            </a:r>
            <a:r>
              <a:rPr lang="en-US" altLang="zh-CN" sz="40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0.1</a:t>
            </a:r>
            <a:endParaRPr lang="en-US" altLang="zh-CN" sz="4000" b="1">
              <a:solidFill>
                <a:schemeClr val="accent2"/>
              </a:solidFill>
              <a:ea typeface="思源黑体 Heavy" panose="020B0A00000000000000" charset="-122"/>
              <a:sym typeface="+mn-ea"/>
            </a:endParaRPr>
          </a:p>
        </p:txBody>
      </p:sp>
      <p:sp>
        <p:nvSpPr>
          <p:cNvPr id="10" name="TextBox 13"/>
          <p:cNvSpPr txBox="1"/>
          <p:nvPr>
            <p:custDataLst>
              <p:tags r:id="rId2"/>
            </p:custDataLst>
          </p:nvPr>
        </p:nvSpPr>
        <p:spPr>
          <a:xfrm>
            <a:off x="1447800" y="2345690"/>
            <a:ext cx="6146165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buClrTx/>
              <a:buSzTx/>
              <a:buFontTx/>
            </a:pP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基线方案：</a:t>
            </a:r>
            <a:endParaRPr lang="en-US" altLang="zh-CN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29133" y="2695317"/>
            <a:ext cx="215874" cy="215874"/>
            <a:chOff x="0" y="0"/>
            <a:chExt cx="287832" cy="2878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47800" y="801370"/>
            <a:ext cx="7266305" cy="1266190"/>
            <a:chOff x="2292" y="1262"/>
            <a:chExt cx="11443" cy="1994"/>
          </a:xfrm>
        </p:grpSpPr>
        <p:sp>
          <p:nvSpPr>
            <p:cNvPr id="9" name="TextBox 9"/>
            <p:cNvSpPr txBox="1"/>
            <p:nvPr/>
          </p:nvSpPr>
          <p:spPr>
            <a:xfrm>
              <a:off x="2292" y="1262"/>
              <a:ext cx="11443" cy="1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zh-CN" altLang="en-US" sz="4800">
                  <a:solidFill>
                    <a:srgbClr val="001C54"/>
                  </a:solidFill>
                  <a:ea typeface="思源黑体 Heavy" panose="020B0A00000000000000" charset="-122"/>
                </a:rPr>
                <a:t>实验内容</a:t>
              </a:r>
              <a:r>
                <a:rPr lang="en-US" altLang="zh-CN" sz="4800">
                  <a:solidFill>
                    <a:srgbClr val="001C54"/>
                  </a:solidFill>
                  <a:ea typeface="思源黑体 Heavy" panose="020B0A00000000000000" charset="-122"/>
                </a:rPr>
                <a:t>——</a:t>
              </a:r>
              <a:r>
                <a:rPr lang="zh-CN" altLang="en-US" sz="4800">
                  <a:solidFill>
                    <a:srgbClr val="001C54"/>
                  </a:solidFill>
                  <a:ea typeface="思源黑体 Heavy" panose="020B0A00000000000000" charset="-122"/>
                </a:rPr>
                <a:t>数据增强</a:t>
              </a:r>
              <a:r>
                <a:rPr lang="zh-CN" altLang="en-US" sz="4800">
                  <a:solidFill>
                    <a:srgbClr val="001C54"/>
                  </a:solidFill>
                  <a:ea typeface="思源黑体 Heavy" panose="020B0A00000000000000" charset="-122"/>
                </a:rPr>
                <a:t>方案</a:t>
              </a:r>
              <a:endParaRPr lang="zh-CN" altLang="en-US" sz="4800">
                <a:solidFill>
                  <a:srgbClr val="001C54"/>
                </a:solidFill>
                <a:ea typeface="思源黑体 Heavy" panose="020B0A00000000000000" charset="-122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292" y="2675"/>
              <a:ext cx="11443" cy="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0"/>
                </a:lnSpc>
              </a:pPr>
              <a:r>
                <a:rPr lang="en-US" sz="2400">
                  <a:solidFill>
                    <a:srgbClr val="4472C4"/>
                  </a:solidFill>
                  <a:latin typeface="Arimo" panose="020B0604020202020204"/>
                </a:rPr>
                <a:t>EXPERIMENT CONTENT</a:t>
              </a:r>
              <a:endParaRPr lang="en-US" sz="2400">
                <a:solidFill>
                  <a:srgbClr val="4472C4"/>
                </a:solidFill>
                <a:latin typeface="Arimo" panose="020B0604020202020204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09600" y="2324100"/>
            <a:ext cx="9177655" cy="5039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基于模板的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数据增强</a:t>
            </a:r>
            <a:endParaRPr lang="zh-CN" altLang="en-US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indent="914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构建实体类型：实体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词典</a:t>
            </a:r>
            <a:endParaRPr lang="zh-CN" altLang="en-US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indent="914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例：</a:t>
            </a: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{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人物：我，奶奶，他</a:t>
            </a: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......}</a:t>
            </a:r>
            <a:endParaRPr lang="zh-CN" altLang="en-US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indent="914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对于句子中的实体，随机替换为另一个实体，同时保持其分布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特性。</a:t>
            </a:r>
            <a:endParaRPr lang="zh-CN" altLang="en-US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indent="914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例：</a:t>
            </a:r>
            <a:r>
              <a:rPr lang="zh-CN" altLang="en-US" sz="3600" b="1">
                <a:solidFill>
                  <a:schemeClr val="accent6">
                    <a:lumMod val="75000"/>
                  </a:schemeClr>
                </a:solidFill>
                <a:ea typeface="思源黑体 Heavy" panose="020B0A00000000000000" charset="-122"/>
                <a:sym typeface="+mn-ea"/>
              </a:rPr>
              <a:t>我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才知道仅仅</a:t>
            </a:r>
            <a:r>
              <a:rPr lang="zh-CN" altLang="en-US" sz="3600" b="1">
                <a:solidFill>
                  <a:schemeClr val="accent6">
                    <a:lumMod val="75000"/>
                  </a:schemeClr>
                </a:solidFill>
                <a:ea typeface="思源黑体 Heavy" panose="020B0A00000000000000" charset="-122"/>
                <a:sym typeface="+mn-ea"/>
              </a:rPr>
              <a:t>葡萄</a:t>
            </a:r>
            <a:endParaRPr lang="zh-CN" altLang="en-US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248400" y="7048500"/>
            <a:ext cx="457200" cy="1143000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38400" y="8115300"/>
            <a:ext cx="9144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>
                <a:solidFill>
                  <a:srgbClr val="C00000"/>
                </a:solidFill>
                <a:ea typeface="思源黑体 Heavy" panose="020B0A00000000000000" charset="-122"/>
                <a:sym typeface="+mn-ea"/>
              </a:rPr>
              <a:t>奶奶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才知道仅仅</a:t>
            </a:r>
            <a:r>
              <a:rPr lang="zh-CN" altLang="en-US" sz="3600" b="1">
                <a:solidFill>
                  <a:srgbClr val="C00000"/>
                </a:solidFill>
                <a:ea typeface="思源黑体 Heavy" panose="020B0A00000000000000" charset="-122"/>
                <a:sym typeface="+mn-ea"/>
              </a:rPr>
              <a:t>青柏</a:t>
            </a:r>
            <a:endParaRPr lang="zh-CN" altLang="en-US" sz="3600" b="1">
              <a:solidFill>
                <a:srgbClr val="C00000"/>
              </a:solidFill>
              <a:ea typeface="思源黑体 Heavy" panose="020B0A00000000000000" charset="-122"/>
              <a:sym typeface="+mn-ea"/>
            </a:endParaRPr>
          </a:p>
        </p:txBody>
      </p:sp>
      <p:grpSp>
        <p:nvGrpSpPr>
          <p:cNvPr id="14" name="Group 6"/>
          <p:cNvGrpSpPr/>
          <p:nvPr/>
        </p:nvGrpSpPr>
        <p:grpSpPr>
          <a:xfrm rot="0">
            <a:off x="10286999" y="2476500"/>
            <a:ext cx="7410399" cy="7185633"/>
            <a:chOff x="53336" y="0"/>
            <a:chExt cx="5186934" cy="5029073"/>
          </a:xfrm>
        </p:grpSpPr>
        <p:sp>
          <p:nvSpPr>
            <p:cNvPr id="15" name="Freeform 7"/>
            <p:cNvSpPr/>
            <p:nvPr/>
          </p:nvSpPr>
          <p:spPr>
            <a:xfrm>
              <a:off x="53336" y="0"/>
              <a:ext cx="5186934" cy="5029073"/>
            </a:xfrm>
            <a:custGeom>
              <a:avLst/>
              <a:gdLst/>
              <a:ahLst/>
              <a:cxnLst/>
              <a:rect l="l" t="t" r="r" b="b"/>
              <a:pathLst>
                <a:path w="5186934" h="5029073">
                  <a:moveTo>
                    <a:pt x="0" y="0"/>
                  </a:moveTo>
                  <a:lnTo>
                    <a:pt x="5186934" y="0"/>
                  </a:lnTo>
                  <a:lnTo>
                    <a:pt x="5186934" y="5029073"/>
                  </a:lnTo>
                  <a:lnTo>
                    <a:pt x="0" y="5029073"/>
                  </a:lnTo>
                  <a:close/>
                </a:path>
              </a:pathLst>
            </a:custGeom>
            <a:blipFill>
              <a:blip r:embed="rId1"/>
              <a:stretch>
                <a:fillRect b="-54708"/>
              </a:stretch>
            </a:blipFill>
          </p:spPr>
        </p:sp>
      </p:grpSp>
      <p:sp>
        <p:nvSpPr>
          <p:cNvPr id="2" name="Freeform 41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48866" y="1"/>
            <a:ext cx="8539134" cy="10287002"/>
            <a:chOff x="0" y="0"/>
            <a:chExt cx="11385512" cy="13716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85550" cy="13716000"/>
            </a:xfrm>
            <a:custGeom>
              <a:avLst/>
              <a:gdLst/>
              <a:ahLst/>
              <a:cxnLst/>
              <a:rect l="l" t="t" r="r" b="b"/>
              <a:pathLst>
                <a:path w="11385550" h="13716000">
                  <a:moveTo>
                    <a:pt x="4244086" y="0"/>
                  </a:moveTo>
                  <a:lnTo>
                    <a:pt x="11385550" y="0"/>
                  </a:lnTo>
                  <a:lnTo>
                    <a:pt x="11385550" y="13716000"/>
                  </a:lnTo>
                  <a:lnTo>
                    <a:pt x="2258822" y="13716000"/>
                  </a:lnTo>
                  <a:lnTo>
                    <a:pt x="2083943" y="13514070"/>
                  </a:lnTo>
                  <a:cubicBezTo>
                    <a:pt x="782066" y="11936603"/>
                    <a:pt x="0" y="9914128"/>
                    <a:pt x="0" y="7709027"/>
                  </a:cubicBezTo>
                  <a:cubicBezTo>
                    <a:pt x="0" y="4558792"/>
                    <a:pt x="1596136" y="1781429"/>
                    <a:pt x="4023741" y="141351"/>
                  </a:cubicBezTo>
                  <a:close/>
                </a:path>
              </a:pathLst>
            </a:custGeom>
            <a:blipFill>
              <a:blip r:embed="rId1"/>
              <a:stretch>
                <a:fillRect t="-23683" b="-2368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29133" y="2695317"/>
            <a:ext cx="215874" cy="215874"/>
            <a:chOff x="0" y="0"/>
            <a:chExt cx="287832" cy="2878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47800" y="801370"/>
            <a:ext cx="7266305" cy="1266190"/>
            <a:chOff x="2292" y="1262"/>
            <a:chExt cx="11443" cy="1994"/>
          </a:xfrm>
        </p:grpSpPr>
        <p:sp>
          <p:nvSpPr>
            <p:cNvPr id="9" name="TextBox 9"/>
            <p:cNvSpPr txBox="1"/>
            <p:nvPr/>
          </p:nvSpPr>
          <p:spPr>
            <a:xfrm>
              <a:off x="2292" y="1262"/>
              <a:ext cx="11443" cy="1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zh-CN" altLang="en-US" sz="4800">
                  <a:solidFill>
                    <a:srgbClr val="001C54"/>
                  </a:solidFill>
                  <a:ea typeface="思源黑体 Heavy" panose="020B0A00000000000000" charset="-122"/>
                </a:rPr>
                <a:t>实验内容</a:t>
              </a:r>
              <a:r>
                <a:rPr lang="en-US" altLang="zh-CN" sz="4800">
                  <a:solidFill>
                    <a:srgbClr val="001C54"/>
                  </a:solidFill>
                  <a:ea typeface="思源黑体 Heavy" panose="020B0A00000000000000" charset="-122"/>
                </a:rPr>
                <a:t>——</a:t>
              </a:r>
              <a:r>
                <a:rPr lang="zh-CN" altLang="en-US" sz="4800">
                  <a:solidFill>
                    <a:srgbClr val="001C54"/>
                  </a:solidFill>
                  <a:ea typeface="思源黑体 Heavy" panose="020B0A00000000000000" charset="-122"/>
                </a:rPr>
                <a:t>过拟合</a:t>
              </a:r>
              <a:r>
                <a:rPr lang="zh-CN" altLang="en-US" sz="4800">
                  <a:solidFill>
                    <a:srgbClr val="001C54"/>
                  </a:solidFill>
                  <a:ea typeface="思源黑体 Heavy" panose="020B0A00000000000000" charset="-122"/>
                </a:rPr>
                <a:t>预防</a:t>
              </a:r>
              <a:endParaRPr lang="zh-CN" altLang="en-US" sz="4800">
                <a:solidFill>
                  <a:srgbClr val="001C54"/>
                </a:solidFill>
                <a:ea typeface="思源黑体 Heavy" panose="020B0A00000000000000" charset="-122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292" y="2675"/>
              <a:ext cx="11443" cy="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0"/>
                </a:lnSpc>
              </a:pPr>
              <a:r>
                <a:rPr lang="en-US" sz="2400">
                  <a:solidFill>
                    <a:srgbClr val="4472C4"/>
                  </a:solidFill>
                  <a:latin typeface="Arimo" panose="020B0604020202020204"/>
                </a:rPr>
                <a:t>EXPERIMENT CONTENT</a:t>
              </a:r>
              <a:endParaRPr lang="en-US" sz="2400">
                <a:solidFill>
                  <a:srgbClr val="4472C4"/>
                </a:solidFill>
                <a:latin typeface="Arimo" panose="020B0604020202020204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09600" y="2324100"/>
            <a:ext cx="9177655" cy="7364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Dropout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：</a:t>
            </a:r>
            <a:endParaRPr lang="zh-CN" altLang="en-US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indent="914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LSTM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训练时以</a:t>
            </a:r>
            <a:r>
              <a:rPr lang="en-US" altLang="zh-CN" sz="3600" b="1">
                <a:solidFill>
                  <a:srgbClr val="C00000"/>
                </a:solidFill>
                <a:ea typeface="思源黑体 Heavy" panose="020B0A00000000000000" charset="-122"/>
                <a:sym typeface="+mn-ea"/>
              </a:rPr>
              <a:t>0.1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的概率随机将部分神经元的输出设置为零。</a:t>
            </a:r>
            <a:endParaRPr lang="zh-CN" altLang="en-US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早停处理</a:t>
            </a: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：</a:t>
            </a:r>
            <a:endParaRPr lang="en-US" altLang="zh-CN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indent="914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每个epoch结束时，用验证集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评估，使用</a:t>
            </a:r>
            <a:r>
              <a:rPr lang="en-US" altLang="zh-CN" sz="36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micro avg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关注模型对所有样本总体表现情况。</a:t>
            </a: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停止条件：</a:t>
            </a:r>
            <a:endParaRPr lang="en-US" altLang="zh-CN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indent="914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patience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：</a:t>
            </a:r>
            <a:r>
              <a:rPr lang="en-US" altLang="zh-CN" sz="36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3</a:t>
            </a:r>
            <a:endParaRPr lang="en-US" altLang="zh-CN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 indent="914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3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个</a:t>
            </a: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epoch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  <a:sym typeface="+mn-ea"/>
              </a:rPr>
              <a:t>内未能改善，则停止训练。</a:t>
            </a:r>
            <a:endParaRPr lang="en-US" altLang="zh-CN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36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5267" b="-15267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56309" y="5203892"/>
            <a:ext cx="6904509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zh-CN" altLang="en-US" sz="6600">
                <a:solidFill>
                  <a:srgbClr val="FFFFFF"/>
                </a:solidFill>
                <a:ea typeface="思源黑体 Bold" panose="020B0800000000000000" charset="-122"/>
              </a:rPr>
              <a:t>实验结果</a:t>
            </a:r>
            <a:endParaRPr lang="zh-CN" altLang="en-US" sz="66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56309" y="3527510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思源黑体 Heavy" panose="020B0A00000000000000" charset="-122"/>
              </a:rPr>
              <a:t>04</a:t>
            </a:r>
            <a:endParaRPr lang="en-US" sz="108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56309" y="6302363"/>
            <a:ext cx="6904509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思源黑体 Light" panose="020B0400000000000000" charset="-122"/>
              </a:rPr>
              <a:t>EXPERIMENT RESULT</a:t>
            </a:r>
            <a:endParaRPr lang="en-US" sz="3000">
              <a:solidFill>
                <a:srgbClr val="FFFFFF"/>
              </a:solidFill>
              <a:latin typeface="思源黑体 Light" panose="020B0400000000000000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>
            <a:off x="636141" y="3203549"/>
            <a:ext cx="4065110" cy="5305244"/>
            <a:chOff x="0" y="0"/>
            <a:chExt cx="1070646" cy="1397266"/>
          </a:xfrm>
        </p:grpSpPr>
        <p:sp>
          <p:nvSpPr>
            <p:cNvPr id="3" name="Freeform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</a:p>
          </p:txBody>
        </p:sp>
      </p:grpSp>
      <p:grpSp>
        <p:nvGrpSpPr>
          <p:cNvPr id="5" name="Group 5"/>
          <p:cNvGrpSpPr/>
          <p:nvPr>
            <p:custDataLst>
              <p:tags r:id="rId3"/>
            </p:custDataLst>
          </p:nvPr>
        </p:nvGrpSpPr>
        <p:grpSpPr>
          <a:xfrm>
            <a:off x="5015576" y="3203549"/>
            <a:ext cx="4065110" cy="5305244"/>
            <a:chOff x="0" y="0"/>
            <a:chExt cx="1070646" cy="1397266"/>
          </a:xfrm>
        </p:grpSpPr>
        <p:sp>
          <p:nvSpPr>
            <p:cNvPr id="6" name="Freeform 6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</a:p>
          </p:txBody>
        </p:sp>
      </p:grpSp>
      <p:grpSp>
        <p:nvGrpSpPr>
          <p:cNvPr id="8" name="Group 8"/>
          <p:cNvGrpSpPr/>
          <p:nvPr>
            <p:custDataLst>
              <p:tags r:id="rId5"/>
            </p:custDataLst>
          </p:nvPr>
        </p:nvGrpSpPr>
        <p:grpSpPr>
          <a:xfrm>
            <a:off x="9413704" y="3203549"/>
            <a:ext cx="4065110" cy="5305244"/>
            <a:chOff x="0" y="0"/>
            <a:chExt cx="1070646" cy="1397266"/>
          </a:xfrm>
        </p:grpSpPr>
        <p:sp>
          <p:nvSpPr>
            <p:cNvPr id="9" name="Freeform 9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</a:p>
          </p:txBody>
        </p:sp>
      </p:grpSp>
      <p:grpSp>
        <p:nvGrpSpPr>
          <p:cNvPr id="11" name="Group 11"/>
          <p:cNvGrpSpPr/>
          <p:nvPr>
            <p:custDataLst>
              <p:tags r:id="rId7"/>
            </p:custDataLst>
          </p:nvPr>
        </p:nvGrpSpPr>
        <p:grpSpPr>
          <a:xfrm>
            <a:off x="13812189" y="3203547"/>
            <a:ext cx="4065110" cy="5305244"/>
            <a:chOff x="0" y="0"/>
            <a:chExt cx="1070646" cy="1397266"/>
          </a:xfrm>
        </p:grpSpPr>
        <p:sp>
          <p:nvSpPr>
            <p:cNvPr id="12" name="Freeform 12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</a:p>
          </p:txBody>
        </p:sp>
      </p:grpSp>
      <p:grpSp>
        <p:nvGrpSpPr>
          <p:cNvPr id="14" name="Group 14"/>
          <p:cNvGrpSpPr/>
          <p:nvPr>
            <p:custDataLst>
              <p:tags r:id="rId9"/>
            </p:custDataLst>
          </p:nvPr>
        </p:nvGrpSpPr>
        <p:grpSpPr>
          <a:xfrm>
            <a:off x="637944" y="3203548"/>
            <a:ext cx="4061504" cy="5305244"/>
            <a:chOff x="0" y="0"/>
            <a:chExt cx="5415338" cy="7073658"/>
          </a:xfrm>
        </p:grpSpPr>
        <p:sp>
          <p:nvSpPr>
            <p:cNvPr id="15" name="Freeform 15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5415280" y="0"/>
                  </a:moveTo>
                  <a:lnTo>
                    <a:pt x="0" y="0"/>
                  </a:lnTo>
                  <a:lnTo>
                    <a:pt x="0" y="7073646"/>
                  </a:lnTo>
                  <a:lnTo>
                    <a:pt x="5415280" y="7073646"/>
                  </a:lnTo>
                  <a:close/>
                </a:path>
              </a:pathLst>
            </a:custGeom>
            <a:blipFill>
              <a:blip r:embed="rId11">
                <a:alphaModFix amt="13000"/>
              </a:blip>
              <a:stretch>
                <a:fillRect l="-48104" r="-4810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>
            <p:custDataLst>
              <p:tags r:id="rId12"/>
            </p:custDataLst>
          </p:nvPr>
        </p:nvGrpSpPr>
        <p:grpSpPr>
          <a:xfrm>
            <a:off x="5017379" y="3203548"/>
            <a:ext cx="4061503" cy="5305244"/>
            <a:chOff x="0" y="0"/>
            <a:chExt cx="5415338" cy="7073658"/>
          </a:xfrm>
        </p:grpSpPr>
        <p:sp>
          <p:nvSpPr>
            <p:cNvPr id="17" name="Freeform 17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0" y="0"/>
                  </a:moveTo>
                  <a:lnTo>
                    <a:pt x="5415280" y="0"/>
                  </a:lnTo>
                  <a:lnTo>
                    <a:pt x="5415280" y="7073646"/>
                  </a:lnTo>
                  <a:lnTo>
                    <a:pt x="0" y="7073646"/>
                  </a:lnTo>
                  <a:close/>
                </a:path>
              </a:pathLst>
            </a:custGeom>
            <a:blipFill>
              <a:blip r:embed="rId11">
                <a:alphaModFix amt="13000"/>
              </a:blip>
              <a:stretch>
                <a:fillRect l="-48104" r="-4810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8"/>
          <p:cNvGrpSpPr/>
          <p:nvPr>
            <p:custDataLst>
              <p:tags r:id="rId14"/>
            </p:custDataLst>
          </p:nvPr>
        </p:nvGrpSpPr>
        <p:grpSpPr>
          <a:xfrm>
            <a:off x="9415508" y="3203548"/>
            <a:ext cx="4061504" cy="5305244"/>
            <a:chOff x="0" y="0"/>
            <a:chExt cx="5415338" cy="7073658"/>
          </a:xfrm>
        </p:grpSpPr>
        <p:sp>
          <p:nvSpPr>
            <p:cNvPr id="19" name="Freeform 19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0" y="0"/>
                  </a:moveTo>
                  <a:lnTo>
                    <a:pt x="5415280" y="0"/>
                  </a:lnTo>
                  <a:lnTo>
                    <a:pt x="5415280" y="7073646"/>
                  </a:lnTo>
                  <a:lnTo>
                    <a:pt x="0" y="7073646"/>
                  </a:lnTo>
                  <a:close/>
                </a:path>
              </a:pathLst>
            </a:custGeom>
            <a:blipFill>
              <a:blip r:embed="rId11">
                <a:alphaModFix amt="13000"/>
              </a:blip>
              <a:stretch>
                <a:fillRect l="-48104" r="-4810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20"/>
          <p:cNvGrpSpPr/>
          <p:nvPr>
            <p:custDataLst>
              <p:tags r:id="rId16"/>
            </p:custDataLst>
          </p:nvPr>
        </p:nvGrpSpPr>
        <p:grpSpPr>
          <a:xfrm>
            <a:off x="13813992" y="3203548"/>
            <a:ext cx="4061503" cy="5305244"/>
            <a:chOff x="0" y="0"/>
            <a:chExt cx="5415338" cy="7073658"/>
          </a:xfrm>
        </p:grpSpPr>
        <p:sp>
          <p:nvSpPr>
            <p:cNvPr id="21" name="Freeform 21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0" y="0"/>
                  </a:moveTo>
                  <a:lnTo>
                    <a:pt x="5415280" y="0"/>
                  </a:lnTo>
                  <a:lnTo>
                    <a:pt x="5415280" y="7073646"/>
                  </a:lnTo>
                  <a:lnTo>
                    <a:pt x="0" y="7073646"/>
                  </a:lnTo>
                  <a:close/>
                </a:path>
              </a:pathLst>
            </a:custGeom>
            <a:blipFill>
              <a:blip r:embed="rId11">
                <a:alphaModFix amt="13000"/>
              </a:blip>
              <a:stretch>
                <a:fillRect l="-48104" r="-4810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3" name="TextBox 23"/>
          <p:cNvSpPr txBox="1"/>
          <p:nvPr>
            <p:custDataLst>
              <p:tags r:id="rId19"/>
            </p:custDataLst>
          </p:nvPr>
        </p:nvSpPr>
        <p:spPr>
          <a:xfrm>
            <a:off x="1341503" y="6038787"/>
            <a:ext cx="2787163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buClrTx/>
              <a:buSzTx/>
              <a:buFontTx/>
            </a:pPr>
            <a:r>
              <a:rPr lang="en-US" sz="4200">
                <a:solidFill>
                  <a:srgbClr val="FFFFFF"/>
                </a:solidFill>
                <a:ea typeface="思源黑体 Bold" panose="020B0800000000000000" charset="-122"/>
                <a:sym typeface="+mn-ea"/>
              </a:rPr>
              <a:t>实验目的</a:t>
            </a:r>
            <a:endParaRPr lang="en-US" sz="42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24" name="TextBox 24"/>
          <p:cNvSpPr txBox="1"/>
          <p:nvPr>
            <p:custDataLst>
              <p:tags r:id="rId20"/>
            </p:custDataLst>
          </p:nvPr>
        </p:nvSpPr>
        <p:spPr>
          <a:xfrm>
            <a:off x="5654549" y="6038787"/>
            <a:ext cx="2787163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buClrTx/>
              <a:buSzTx/>
              <a:buFontTx/>
            </a:pPr>
            <a:r>
              <a:rPr lang="en-US" sz="4200">
                <a:solidFill>
                  <a:srgbClr val="FFFFFF"/>
                </a:solidFill>
                <a:ea typeface="思源黑体 Bold" panose="020B0800000000000000" charset="-122"/>
                <a:sym typeface="+mn-ea"/>
              </a:rPr>
              <a:t>实验环境</a:t>
            </a:r>
            <a:endParaRPr lang="en-US" sz="42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21"/>
            </p:custDataLst>
          </p:nvPr>
        </p:nvSpPr>
        <p:spPr>
          <a:xfrm>
            <a:off x="10052855" y="6038787"/>
            <a:ext cx="278716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>
                <a:solidFill>
                  <a:srgbClr val="FFFFFF"/>
                </a:solidFill>
                <a:ea typeface="思源黑体 Bold" panose="020B0800000000000000" charset="-122"/>
              </a:rPr>
              <a:t>实验内容</a:t>
            </a:r>
            <a:endParaRPr lang="zh-CN" altLang="en-US" sz="42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22"/>
            </p:custDataLst>
          </p:nvPr>
        </p:nvSpPr>
        <p:spPr>
          <a:xfrm>
            <a:off x="14451162" y="6038778"/>
            <a:ext cx="278716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>
                <a:solidFill>
                  <a:srgbClr val="FFFFFF"/>
                </a:solidFill>
                <a:ea typeface="思源黑体 Bold" panose="020B0800000000000000" charset="-122"/>
              </a:rPr>
              <a:t>实验结果</a:t>
            </a:r>
            <a:endParaRPr lang="zh-CN" altLang="en-US" sz="42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27" name="TextBox 27"/>
          <p:cNvSpPr txBox="1"/>
          <p:nvPr>
            <p:custDataLst>
              <p:tags r:id="rId23"/>
            </p:custDataLst>
          </p:nvPr>
        </p:nvSpPr>
        <p:spPr>
          <a:xfrm>
            <a:off x="1275114" y="4149469"/>
            <a:ext cx="2787163" cy="106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思源黑体 Heavy" panose="020B0A00000000000000" charset="-122"/>
              </a:rPr>
              <a:t>01</a:t>
            </a:r>
            <a:endParaRPr lang="en-US" sz="7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28" name="TextBox 28"/>
          <p:cNvSpPr txBox="1"/>
          <p:nvPr>
            <p:custDataLst>
              <p:tags r:id="rId24"/>
            </p:custDataLst>
          </p:nvPr>
        </p:nvSpPr>
        <p:spPr>
          <a:xfrm>
            <a:off x="5654549" y="4149469"/>
            <a:ext cx="2787163" cy="106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思源黑体 Heavy" panose="020B0A00000000000000" charset="-122"/>
              </a:rPr>
              <a:t>02</a:t>
            </a:r>
            <a:endParaRPr lang="en-US" sz="7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25"/>
            </p:custDataLst>
          </p:nvPr>
        </p:nvSpPr>
        <p:spPr>
          <a:xfrm>
            <a:off x="10052677" y="4149469"/>
            <a:ext cx="2787164" cy="106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思源黑体 Heavy" panose="020B0A00000000000000" charset="-122"/>
              </a:rPr>
              <a:t>03</a:t>
            </a:r>
            <a:endParaRPr lang="en-US" sz="7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26"/>
            </p:custDataLst>
          </p:nvPr>
        </p:nvSpPr>
        <p:spPr>
          <a:xfrm>
            <a:off x="14451162" y="4149469"/>
            <a:ext cx="2787163" cy="106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思源黑体 Heavy" panose="020B0A00000000000000" charset="-122"/>
              </a:rPr>
              <a:t>04</a:t>
            </a:r>
            <a:endParaRPr lang="en-US" sz="7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89052" y="1028700"/>
            <a:ext cx="389206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7200">
                <a:solidFill>
                  <a:srgbClr val="001C54"/>
                </a:solidFill>
                <a:ea typeface="思源黑体 Heavy" panose="020B0A00000000000000" charset="-122"/>
              </a:rPr>
              <a:t>目录</a:t>
            </a:r>
            <a:endParaRPr lang="en-US" sz="72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55420" y="801493"/>
            <a:ext cx="5462396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实验结果</a:t>
            </a: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 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55420" y="1698470"/>
            <a:ext cx="5462396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RESULT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455420" y="2196465"/>
            <a:ext cx="14533245" cy="765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方案一：</a:t>
            </a:r>
            <a:r>
              <a:rPr lang="en-US" altLang="zh-CN" sz="4000">
                <a:solidFill>
                  <a:srgbClr val="2F528F"/>
                </a:solidFill>
                <a:ea typeface="思源黑体 Heavy" panose="020B0A00000000000000" charset="-122"/>
              </a:rPr>
              <a:t> 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基线模型（</a:t>
            </a:r>
            <a:r>
              <a:rPr lang="en-US" altLang="zh-CN" sz="4000">
                <a:solidFill>
                  <a:srgbClr val="2F528F"/>
                </a:solidFill>
                <a:ea typeface="思源黑体 Heavy" panose="020B0A00000000000000" charset="-122"/>
              </a:rPr>
              <a:t>CHINESE_WWM_EXT_BERT + BiLSTM + CRF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）</a:t>
            </a:r>
            <a:endParaRPr lang="zh-CN" altLang="en-US" sz="4000">
              <a:solidFill>
                <a:srgbClr val="2F528F"/>
              </a:solidFill>
              <a:ea typeface="思源黑体 Heavy" panose="020B0A00000000000000" charset="-122"/>
            </a:endParaRPr>
          </a:p>
          <a:p>
            <a:endParaRPr lang="zh-CN" altLang="en-US" sz="320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2356803" y="3203575"/>
          <a:ext cx="13574395" cy="6431280"/>
        </p:xfrm>
        <a:graphic>
          <a:graphicData uri="http://schemas.openxmlformats.org/drawingml/2006/table">
            <a:tbl>
              <a:tblPr firstRow="1">
                <a:tableStyleId>{1A37A8CF-4AB3-4AC5-8637-EDED8F1F4320}</a:tableStyleId>
              </a:tblPr>
              <a:tblGrid>
                <a:gridCol w="3335655"/>
                <a:gridCol w="2559685"/>
                <a:gridCol w="2559685"/>
                <a:gridCol w="2559685"/>
                <a:gridCol w="2559685"/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2"/>
                          </a:solidFill>
                        </a:rPr>
                        <a:t>precision</a:t>
                      </a:r>
                      <a:endParaRPr lang="zh-CN" altLang="en-US" sz="36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2"/>
                          </a:solidFill>
                        </a:rPr>
                        <a:t>recall</a:t>
                      </a:r>
                      <a:endParaRPr lang="zh-CN" altLang="en-US" sz="36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2"/>
                          </a:solidFill>
                        </a:rPr>
                        <a:t>f1-score</a:t>
                      </a:r>
                      <a:endParaRPr lang="zh-CN" altLang="en-US" sz="36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2"/>
                          </a:solidFill>
                        </a:rPr>
                        <a:t>support</a:t>
                      </a:r>
                      <a:endParaRPr lang="zh-CN" altLang="en-US" sz="36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事物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70.29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76.07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73.07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3126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人物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89.45</a:t>
                      </a:r>
                      <a:endParaRPr lang="zh-CN" altLang="en-US" sz="3200" b="1">
                        <a:solidFill>
                          <a:srgbClr val="C00000"/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91.91</a:t>
                      </a:r>
                      <a:endParaRPr lang="zh-CN" altLang="en-US" sz="3200" b="1">
                        <a:solidFill>
                          <a:srgbClr val="C00000"/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90.66</a:t>
                      </a:r>
                      <a:endParaRPr lang="zh-CN" altLang="en-US" sz="3200" b="1">
                        <a:solidFill>
                          <a:srgbClr val="C00000"/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3994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作品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72.55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55.22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62.71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134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地点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65.19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69.30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67.18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1808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度量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61.29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44.19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1"/>
                          </a:solidFill>
                          <a:ea typeface="思源黑体 Heavy" panose="020B0A00000000000000" charset="-122"/>
                        </a:rPr>
                        <a:t>51.35</a:t>
                      </a:r>
                      <a:endParaRPr lang="zh-CN" altLang="en-US" sz="3200" b="1">
                        <a:solidFill>
                          <a:schemeClr val="accent1"/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301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时间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67.72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69.15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68.42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901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组织或机构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60.57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43.62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chemeClr val="accent1"/>
                          </a:solidFill>
                          <a:ea typeface="思源黑体 Heavy" panose="020B0A00000000000000" charset="-122"/>
                        </a:rPr>
                        <a:t>50.72</a:t>
                      </a:r>
                      <a:endParaRPr lang="zh-CN" altLang="en-US" sz="3200" b="1">
                        <a:solidFill>
                          <a:schemeClr val="accent1"/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243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micro avg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76.12</a:t>
                      </a:r>
                      <a:endParaRPr lang="zh-CN" altLang="en-US" sz="3200" b="1">
                        <a:solidFill>
                          <a:srgbClr val="C00000"/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78.40</a:t>
                      </a:r>
                      <a:endParaRPr lang="zh-CN" altLang="en-US" sz="3200" b="1">
                        <a:solidFill>
                          <a:srgbClr val="C00000"/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77.24</a:t>
                      </a:r>
                      <a:endParaRPr lang="zh-CN" altLang="en-US" sz="3200" b="1">
                        <a:solidFill>
                          <a:srgbClr val="C00000"/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10507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macro avg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69.58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64.21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66.30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10507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weighted avg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76.02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78.40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77.08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10507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55420" y="801370"/>
            <a:ext cx="7171055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实验结果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超参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调整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55420" y="1698470"/>
            <a:ext cx="5462396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RESULT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942465" y="3040380"/>
          <a:ext cx="17127220" cy="512064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3149600"/>
                <a:gridCol w="1047446"/>
                <a:gridCol w="2305050"/>
                <a:gridCol w="1905958"/>
                <a:gridCol w="2292987"/>
                <a:gridCol w="3701767"/>
              </a:tblGrid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3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Base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Base_exp_512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Base_blr_2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R</a:t>
                      </a:r>
                      <a:r>
                        <a:rPr lang="en-US" altLang="zh-CN" sz="2800"/>
                        <a:t>oBERT_large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Bas</a:t>
                      </a:r>
                      <a:r>
                        <a:rPr lang="en-US" altLang="zh-CN" sz="2800"/>
                        <a:t>e_512 + </a:t>
                      </a:r>
                      <a:r>
                        <a:rPr lang="en-US" altLang="zh-CN" sz="2800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数据增强</a:t>
                      </a:r>
                      <a:endParaRPr lang="en-US" altLang="zh-CN" sz="2800"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batch_size</a:t>
                      </a:r>
                      <a:endParaRPr lang="en-US" altLang="zh-CN" sz="3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64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64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64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48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64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LSTM_hidden</a:t>
                      </a:r>
                      <a:endParaRPr lang="en-US" altLang="zh-CN" sz="3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256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512</a:t>
                      </a:r>
                      <a:endParaRPr lang="en-US" altLang="zh-CN" sz="2800" b="1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512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256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512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bert_learning_rate</a:t>
                      </a:r>
                      <a:endParaRPr lang="zh-CN" altLang="en-US" sz="3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3e-5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3e-5</a:t>
                      </a:r>
                      <a:endParaRPr lang="zh-CN" altLang="en-US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2e-5</a:t>
                      </a:r>
                      <a:endParaRPr lang="en-US" altLang="zh-CN" sz="2800" b="1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2e-5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3e-5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crf_learning_rate</a:t>
                      </a:r>
                      <a:endParaRPr lang="zh-CN" altLang="en-US" sz="3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1e-3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1</a:t>
                      </a:r>
                      <a:r>
                        <a:rPr lang="zh-CN" altLang="en-US" sz="2800"/>
                        <a:t>e-</a:t>
                      </a:r>
                      <a:r>
                        <a:rPr lang="en-US" altLang="zh-CN" sz="2800"/>
                        <a:t>3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1e-3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1e-3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1e-3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weight_decay</a:t>
                      </a:r>
                      <a:endParaRPr lang="zh-CN" altLang="en-US" sz="3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0.001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0.001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0.001</a:t>
                      </a:r>
                      <a:endParaRPr lang="zh-CN" altLang="en-US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0.001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0.001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drop_out</a:t>
                      </a:r>
                      <a:endParaRPr lang="en-US" altLang="zh-CN" sz="3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0.1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0.1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0.1</a:t>
                      </a:r>
                      <a:endParaRPr lang="zh-CN" altLang="en-US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0.1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dirty="0"/>
                        <a:t>0.1</a:t>
                      </a:r>
                      <a:endParaRPr lang="en-US" altLang="zh-CN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micro avg</a:t>
                      </a:r>
                      <a:endParaRPr lang="en-US" altLang="zh-CN" sz="3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77.24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77.58</a:t>
                      </a:r>
                      <a:endParaRPr lang="en-US" altLang="zh-CN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77.47</a:t>
                      </a:r>
                      <a:endParaRPr lang="en-US" altLang="zh-C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78.05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dirty="0"/>
                        <a:t>76.15</a:t>
                      </a:r>
                      <a:endParaRPr lang="en-US" altLang="zh-CN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55420" y="801370"/>
            <a:ext cx="642747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实验结果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最优方案</a:t>
            </a: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 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55420" y="1698470"/>
            <a:ext cx="5462396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RESULT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455420" y="2196465"/>
            <a:ext cx="14533245" cy="765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>
                <a:solidFill>
                  <a:srgbClr val="2F528F"/>
                </a:solidFill>
                <a:ea typeface="思源黑体 Heavy" panose="020B0A00000000000000" charset="-122"/>
              </a:rPr>
              <a:t>R</a:t>
            </a:r>
            <a:r>
              <a:rPr lang="en-US" altLang="zh-CN" sz="4000">
                <a:solidFill>
                  <a:srgbClr val="2F528F"/>
                </a:solidFill>
                <a:ea typeface="思源黑体 Heavy" panose="020B0A00000000000000" charset="-122"/>
              </a:rPr>
              <a:t>oBERT_L</a:t>
            </a:r>
            <a:r>
              <a:rPr lang="en-US" altLang="zh-CN" sz="4000">
                <a:solidFill>
                  <a:srgbClr val="2F528F"/>
                </a:solidFill>
                <a:ea typeface="思源黑体 Heavy" panose="020B0A00000000000000" charset="-122"/>
              </a:rPr>
              <a:t>arge + BiLSTM + CRF</a:t>
            </a:r>
            <a:endParaRPr lang="zh-CN" altLang="en-US" sz="4000">
              <a:solidFill>
                <a:srgbClr val="2F528F"/>
              </a:solidFill>
              <a:ea typeface="思源黑体 Heavy" panose="020B0A00000000000000" charset="-122"/>
            </a:endParaRPr>
          </a:p>
          <a:p>
            <a:endParaRPr lang="zh-CN" altLang="en-US" sz="320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2356803" y="3203575"/>
          <a:ext cx="13574395" cy="6431280"/>
        </p:xfrm>
        <a:graphic>
          <a:graphicData uri="http://schemas.openxmlformats.org/drawingml/2006/table">
            <a:tbl>
              <a:tblPr firstRow="1">
                <a:tableStyleId>{1A37A8CF-4AB3-4AC5-8637-EDED8F1F4320}</a:tableStyleId>
              </a:tblPr>
              <a:tblGrid>
                <a:gridCol w="3335655"/>
                <a:gridCol w="2559685"/>
                <a:gridCol w="2559685"/>
                <a:gridCol w="2559685"/>
                <a:gridCol w="2559685"/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2"/>
                          </a:solidFill>
                        </a:rPr>
                        <a:t>precision</a:t>
                      </a:r>
                      <a:endParaRPr lang="zh-CN" altLang="en-US" sz="36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2"/>
                          </a:solidFill>
                        </a:rPr>
                        <a:t>recall</a:t>
                      </a:r>
                      <a:endParaRPr lang="zh-CN" altLang="en-US" sz="36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2"/>
                          </a:solidFill>
                        </a:rPr>
                        <a:t>f1-score</a:t>
                      </a:r>
                      <a:endParaRPr lang="zh-CN" altLang="en-US" sz="36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2"/>
                          </a:solidFill>
                        </a:rPr>
                        <a:t>support</a:t>
                      </a:r>
                      <a:endParaRPr lang="zh-CN" altLang="en-US" sz="36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事物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4</a:t>
                      </a: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17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5</a:t>
                      </a: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43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7</a:t>
                      </a:r>
                      <a:r>
                        <a:rPr lang="en-US" altLang="zh-CN" sz="320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4</a:t>
                      </a:r>
                      <a:r>
                        <a:rPr lang="zh-CN" altLang="en-US" sz="320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80</a:t>
                      </a:r>
                      <a:endParaRPr lang="en-US" altLang="zh-CN" sz="3200">
                        <a:solidFill>
                          <a:schemeClr val="accent6">
                            <a:lumMod val="75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3126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人物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89.4</a:t>
                      </a:r>
                      <a:r>
                        <a:rPr lang="en-US" altLang="zh-CN" sz="3200" b="1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8</a:t>
                      </a:r>
                      <a:endParaRPr lang="en-US" altLang="zh-CN" sz="3200" b="1">
                        <a:solidFill>
                          <a:schemeClr val="accent6">
                            <a:lumMod val="75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9</a:t>
                      </a:r>
                      <a:r>
                        <a:rPr lang="en-US" altLang="zh-CN" sz="3200" b="1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2</a:t>
                      </a:r>
                      <a:r>
                        <a:rPr lang="zh-CN" altLang="en-US" sz="3200" b="1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 b="1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44</a:t>
                      </a:r>
                      <a:endParaRPr lang="en-US" altLang="zh-CN" sz="3200" b="1">
                        <a:solidFill>
                          <a:schemeClr val="accent6">
                            <a:lumMod val="75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90.</a:t>
                      </a:r>
                      <a:r>
                        <a:rPr lang="en-US" altLang="zh-CN" sz="3200" b="1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94</a:t>
                      </a:r>
                      <a:endParaRPr lang="en-US" altLang="zh-CN" sz="3200" b="1">
                        <a:solidFill>
                          <a:schemeClr val="accent6">
                            <a:lumMod val="75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3994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作品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65</a:t>
                      </a: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09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5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</a:t>
                      </a: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49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accent3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57</a:t>
                      </a:r>
                      <a:r>
                        <a:rPr lang="zh-CN" altLang="en-US" sz="3200">
                          <a:solidFill>
                            <a:schemeClr val="accent3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3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50</a:t>
                      </a:r>
                      <a:endParaRPr lang="en-US" altLang="zh-CN" sz="3200">
                        <a:solidFill>
                          <a:schemeClr val="accent3">
                            <a:lumMod val="75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134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地点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</a:t>
                      </a: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22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69.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08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6</a:t>
                      </a:r>
                      <a:r>
                        <a:rPr lang="en-US" altLang="zh-CN" sz="320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8</a:t>
                      </a:r>
                      <a:r>
                        <a:rPr lang="zh-CN" altLang="en-US" sz="320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.1</a:t>
                      </a:r>
                      <a:r>
                        <a:rPr lang="en-US" altLang="zh-CN" sz="320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4</a:t>
                      </a:r>
                      <a:endParaRPr lang="en-US" altLang="zh-CN" sz="3200">
                        <a:solidFill>
                          <a:schemeClr val="accent6">
                            <a:lumMod val="75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1808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度量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61.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84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4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2</a:t>
                      </a: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52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5</a:t>
                      </a:r>
                      <a:r>
                        <a:rPr lang="en-US" altLang="zh-CN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0</a:t>
                      </a: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.3</a:t>
                      </a:r>
                      <a:r>
                        <a:rPr lang="en-US" altLang="zh-CN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9</a:t>
                      </a:r>
                      <a:endParaRPr lang="en-US" altLang="zh-CN" sz="3200" b="1">
                        <a:solidFill>
                          <a:schemeClr val="accent3">
                            <a:lumMod val="75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301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时间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</a:t>
                      </a: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46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70</a:t>
                      </a: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81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68.</a:t>
                      </a:r>
                      <a:r>
                        <a:rPr lang="en-US" altLang="zh-CN" sz="320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57</a:t>
                      </a:r>
                      <a:endParaRPr lang="en-US" altLang="zh-CN" sz="3200">
                        <a:solidFill>
                          <a:schemeClr val="accent6">
                            <a:lumMod val="75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901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组织或机构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57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.97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4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9</a:t>
                      </a: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38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5</a:t>
                      </a:r>
                      <a:r>
                        <a:rPr lang="en-US" altLang="zh-CN" sz="3200" b="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3</a:t>
                      </a:r>
                      <a:r>
                        <a:rPr lang="zh-CN" altLang="en-US" sz="3200" b="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 b="0">
                          <a:solidFill>
                            <a:schemeClr val="accent6">
                              <a:lumMod val="75000"/>
                            </a:schemeClr>
                          </a:solidFill>
                          <a:ea typeface="思源黑体 Heavy" panose="020B0A00000000000000" charset="-122"/>
                        </a:rPr>
                        <a:t>33</a:t>
                      </a:r>
                      <a:endParaRPr lang="en-US" altLang="zh-CN" sz="3200" b="0">
                        <a:solidFill>
                          <a:schemeClr val="accent6">
                            <a:lumMod val="75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243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micro avg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7</a:t>
                      </a:r>
                      <a:r>
                        <a:rPr lang="en-US" altLang="zh-CN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5</a:t>
                      </a:r>
                      <a:r>
                        <a:rPr lang="zh-CN" altLang="en-US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55</a:t>
                      </a:r>
                      <a:endParaRPr lang="en-US" altLang="zh-CN" sz="3200" b="1">
                        <a:solidFill>
                          <a:srgbClr val="C00000"/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78.</a:t>
                      </a:r>
                      <a:r>
                        <a:rPr lang="en-US" altLang="zh-CN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56</a:t>
                      </a:r>
                      <a:endParaRPr lang="en-US" altLang="zh-CN" sz="3200" b="1">
                        <a:solidFill>
                          <a:srgbClr val="C00000"/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7</a:t>
                      </a:r>
                      <a:r>
                        <a:rPr lang="en-US" altLang="zh-CN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8</a:t>
                      </a:r>
                      <a:r>
                        <a:rPr lang="zh-CN" altLang="en-US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 b="1">
                          <a:solidFill>
                            <a:srgbClr val="C00000"/>
                          </a:solidFill>
                          <a:ea typeface="思源黑体 Heavy" panose="020B0A00000000000000" charset="-122"/>
                        </a:rPr>
                        <a:t>05</a:t>
                      </a:r>
                      <a:endParaRPr lang="en-US" altLang="zh-CN" sz="3200" b="1">
                        <a:solidFill>
                          <a:srgbClr val="C00000"/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10507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macro avg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8</a:t>
                      </a: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89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64.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45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66.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24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10507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weighted avg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</a:t>
                      </a: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29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78.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56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77.</a:t>
                      </a:r>
                      <a:r>
                        <a:rPr lang="en-US" altLang="zh-CN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84</a:t>
                      </a:r>
                      <a:endParaRPr lang="en-US" altLang="zh-CN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chemeClr val="accent1">
                              <a:lumMod val="50000"/>
                            </a:schemeClr>
                          </a:solidFill>
                          <a:ea typeface="思源黑体 Heavy" panose="020B0A00000000000000" charset="-122"/>
                        </a:rPr>
                        <a:t>10507</a:t>
                      </a:r>
                      <a:endParaRPr lang="zh-CN" altLang="en-US" sz="3200">
                        <a:solidFill>
                          <a:schemeClr val="accent1">
                            <a:lumMod val="50000"/>
                          </a:schemeClr>
                        </a:solidFill>
                        <a:ea typeface="思源黑体 Heavy" panose="020B0A00000000000000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8322" t="21263" r="6852" b="2972"/>
          <a:stretch>
            <a:fillRect/>
          </a:stretch>
        </p:blipFill>
        <p:spPr>
          <a:xfrm>
            <a:off x="10400665" y="91440"/>
            <a:ext cx="7811135" cy="29946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47800" y="801370"/>
            <a:ext cx="766699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实验结果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实验总结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47800" y="1698470"/>
            <a:ext cx="5462396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RESULT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66800" y="2868295"/>
            <a:ext cx="14533245" cy="765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基线模型表现较为良好，参数</a:t>
            </a:r>
            <a:r>
              <a:rPr lang="zh-CN" altLang="en-US" sz="4000" b="1">
                <a:solidFill>
                  <a:srgbClr val="C00000"/>
                </a:solidFill>
                <a:ea typeface="思源黑体 Heavy" panose="020B0A00000000000000" charset="-122"/>
              </a:rPr>
              <a:t>微调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后可以得到</a:t>
            </a:r>
            <a:r>
              <a:rPr lang="zh-CN" altLang="en-US" sz="4000" b="1">
                <a:solidFill>
                  <a:srgbClr val="C00000"/>
                </a:solidFill>
                <a:ea typeface="思源黑体 Heavy" panose="020B0A00000000000000" charset="-122"/>
              </a:rPr>
              <a:t>更好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的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结果。</a:t>
            </a:r>
            <a:endParaRPr lang="zh-CN" alt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6800" y="4180205"/>
            <a:ext cx="14533245" cy="765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基于</a:t>
            </a:r>
            <a:r>
              <a:rPr lang="en-US" altLang="zh-CN" sz="4000">
                <a:solidFill>
                  <a:srgbClr val="2F528F"/>
                </a:solidFill>
                <a:ea typeface="思源黑体 Heavy" panose="020B0A00000000000000" charset="-122"/>
              </a:rPr>
              <a:t>4090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平台，模型训练时间不到</a:t>
            </a:r>
            <a:r>
              <a:rPr lang="zh-CN" altLang="en-US" sz="4000" b="1">
                <a:solidFill>
                  <a:srgbClr val="C00000"/>
                </a:solidFill>
                <a:ea typeface="思源黑体 Heavy" panose="020B0A00000000000000" charset="-122"/>
              </a:rPr>
              <a:t>1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小时，训练效率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较高。</a:t>
            </a:r>
            <a:endParaRPr lang="zh-CN" alt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66800" y="5492115"/>
            <a:ext cx="16222345" cy="765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solidFill>
                  <a:srgbClr val="2F528F"/>
                </a:solidFill>
                <a:ea typeface="思源黑体 Heavy" panose="020B0A00000000000000" charset="-122"/>
              </a:rPr>
              <a:t>RoBERT_Large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因为有了更多的参数量，可以表达更多信息，效果</a:t>
            </a:r>
            <a:r>
              <a:rPr lang="zh-CN" altLang="en-US" sz="4000" b="1">
                <a:solidFill>
                  <a:srgbClr val="C00000"/>
                </a:solidFill>
                <a:ea typeface="思源黑体 Heavy" panose="020B0A00000000000000" charset="-122"/>
              </a:rPr>
              <a:t>最好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。</a:t>
            </a:r>
            <a:endParaRPr lang="zh-CN" alt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66800" y="6804025"/>
            <a:ext cx="15269845" cy="765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solidFill>
                  <a:srgbClr val="2F528F"/>
                </a:solidFill>
                <a:ea typeface="思源黑体 Heavy" panose="020B0A00000000000000" charset="-122"/>
              </a:rPr>
              <a:t>RoBERT_Large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由于</a:t>
            </a:r>
            <a:r>
              <a:rPr lang="zh-CN" altLang="en-US" sz="4000" b="1">
                <a:solidFill>
                  <a:srgbClr val="C00000"/>
                </a:solidFill>
                <a:ea typeface="思源黑体 Heavy" panose="020B0A00000000000000" charset="-122"/>
              </a:rPr>
              <a:t>训练时间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较</a:t>
            </a:r>
            <a:r>
              <a:rPr lang="zh-CN" altLang="en-US" sz="4000" b="1">
                <a:solidFill>
                  <a:srgbClr val="C00000"/>
                </a:solidFill>
                <a:ea typeface="思源黑体 Heavy" panose="020B0A00000000000000" charset="-122"/>
              </a:rPr>
              <a:t>长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，没有进行更多的参数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调整。</a:t>
            </a:r>
            <a:endParaRPr lang="zh-CN" alt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4420" y="8115935"/>
            <a:ext cx="16522700" cy="670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基于模板的文本增强方案</a:t>
            </a:r>
            <a:r>
              <a:rPr lang="zh-CN" altLang="en-US" sz="4000" b="1">
                <a:solidFill>
                  <a:srgbClr val="C00000"/>
                </a:solidFill>
                <a:ea typeface="思源黑体 Heavy" panose="020B0A00000000000000" charset="-122"/>
              </a:rPr>
              <a:t>没有提高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少数样本的</a:t>
            </a:r>
            <a:r>
              <a:rPr lang="zh-CN" altLang="en-US" sz="4000" b="1">
                <a:solidFill>
                  <a:srgbClr val="C00000"/>
                </a:solidFill>
                <a:ea typeface="思源黑体 Heavy" panose="020B0A00000000000000" charset="-122"/>
              </a:rPr>
              <a:t>比例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，没有提高模型的</a:t>
            </a:r>
            <a:r>
              <a:rPr lang="zh-CN" altLang="en-US" sz="4000">
                <a:solidFill>
                  <a:srgbClr val="2F528F"/>
                </a:solidFill>
                <a:ea typeface="思源黑体 Heavy" panose="020B0A00000000000000" charset="-122"/>
              </a:rPr>
              <a:t>效果。</a:t>
            </a:r>
            <a:endParaRPr lang="zh-CN" alt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>
            <p:custDataLst>
              <p:tags r:id="rId1"/>
            </p:custDataLst>
          </p:nvPr>
        </p:nvSpPr>
        <p:spPr>
          <a:xfrm>
            <a:off x="9654779" y="2118123"/>
            <a:ext cx="6493668" cy="7618809"/>
          </a:xfrm>
          <a:custGeom>
            <a:avLst/>
            <a:gdLst>
              <a:gd name="connsiteX0" fmla="*/ 1216485 w 3896461"/>
              <a:gd name="connsiteY0" fmla="*/ 4517396 h 4517395"/>
              <a:gd name="connsiteX1" fmla="*/ 0 w 3896461"/>
              <a:gd name="connsiteY1" fmla="*/ 2414420 h 4517395"/>
              <a:gd name="connsiteX2" fmla="*/ 2390012 w 3896461"/>
              <a:gd name="connsiteY2" fmla="*/ 0 h 4517395"/>
              <a:gd name="connsiteX3" fmla="*/ 3896462 w 3896461"/>
              <a:gd name="connsiteY3" fmla="*/ 539901 h 451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6461" h="4517395">
                <a:moveTo>
                  <a:pt x="1216485" y="4517396"/>
                </a:moveTo>
                <a:cubicBezTo>
                  <a:pt x="490109" y="4103439"/>
                  <a:pt x="0" y="3316532"/>
                  <a:pt x="0" y="2414420"/>
                </a:cubicBezTo>
                <a:cubicBezTo>
                  <a:pt x="0" y="1080777"/>
                  <a:pt x="1070038" y="0"/>
                  <a:pt x="2390012" y="0"/>
                </a:cubicBezTo>
                <a:cubicBezTo>
                  <a:pt x="2961155" y="0"/>
                  <a:pt x="3485435" y="202097"/>
                  <a:pt x="3896462" y="539901"/>
                </a:cubicBezTo>
              </a:path>
            </a:pathLst>
          </a:custGeom>
          <a:noFill/>
          <a:ln w="10211" cap="flat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noAutofit/>
          </a:bodyPr>
          <a:lstStyle/>
          <a:p>
            <a:endParaRPr lang="zh-CN" altLang="en-US" sz="2700" dirty="0"/>
          </a:p>
        </p:txBody>
      </p:sp>
      <p:sp>
        <p:nvSpPr>
          <p:cNvPr id="5" name="任意多边形: 形状 4"/>
          <p:cNvSpPr/>
          <p:nvPr>
            <p:custDataLst>
              <p:tags r:id="rId2"/>
            </p:custDataLst>
          </p:nvPr>
        </p:nvSpPr>
        <p:spPr>
          <a:xfrm>
            <a:off x="11263952" y="4160640"/>
            <a:ext cx="2353974" cy="2325761"/>
          </a:xfrm>
          <a:custGeom>
            <a:avLst/>
            <a:gdLst>
              <a:gd name="connsiteX0" fmla="*/ 1147403 w 1367341"/>
              <a:gd name="connsiteY0" fmla="*/ 806483 h 1350953"/>
              <a:gd name="connsiteX1" fmla="*/ 1055517 w 1367341"/>
              <a:gd name="connsiteY1" fmla="*/ 812348 h 1350953"/>
              <a:gd name="connsiteX2" fmla="*/ 680155 w 1367341"/>
              <a:gd name="connsiteY2" fmla="*/ 504433 h 1350953"/>
              <a:gd name="connsiteX3" fmla="*/ 1367342 w 1367341"/>
              <a:gd name="connsiteY3" fmla="*/ 35230 h 1350953"/>
              <a:gd name="connsiteX4" fmla="*/ 1086798 w 1367341"/>
              <a:gd name="connsiteY4" fmla="*/ 98768 h 1350953"/>
              <a:gd name="connsiteX5" fmla="*/ 1075067 w 1367341"/>
              <a:gd name="connsiteY5" fmla="*/ 91925 h 1350953"/>
              <a:gd name="connsiteX6" fmla="*/ 972429 w 1367341"/>
              <a:gd name="connsiteY6" fmla="*/ 46960 h 1350953"/>
              <a:gd name="connsiteX7" fmla="*/ 869791 w 1367341"/>
              <a:gd name="connsiteY7" fmla="*/ 1994 h 1350953"/>
              <a:gd name="connsiteX8" fmla="*/ 859038 w 1367341"/>
              <a:gd name="connsiteY8" fmla="*/ 15680 h 1350953"/>
              <a:gd name="connsiteX9" fmla="*/ 922576 w 1367341"/>
              <a:gd name="connsiteY9" fmla="*/ 107565 h 1350953"/>
              <a:gd name="connsiteX10" fmla="*/ 940171 w 1367341"/>
              <a:gd name="connsiteY10" fmla="*/ 132980 h 1350953"/>
              <a:gd name="connsiteX11" fmla="*/ 786703 w 1367341"/>
              <a:gd name="connsiteY11" fmla="*/ 168171 h 1350953"/>
              <a:gd name="connsiteX12" fmla="*/ 785725 w 1367341"/>
              <a:gd name="connsiteY12" fmla="*/ 167193 h 1350953"/>
              <a:gd name="connsiteX13" fmla="*/ 684065 w 1367341"/>
              <a:gd name="connsiteY13" fmla="*/ 123205 h 1350953"/>
              <a:gd name="connsiteX14" fmla="*/ 581426 w 1367341"/>
              <a:gd name="connsiteY14" fmla="*/ 78240 h 1350953"/>
              <a:gd name="connsiteX15" fmla="*/ 570674 w 1367341"/>
              <a:gd name="connsiteY15" fmla="*/ 91925 h 1350953"/>
              <a:gd name="connsiteX16" fmla="*/ 634212 w 1367341"/>
              <a:gd name="connsiteY16" fmla="*/ 183811 h 1350953"/>
              <a:gd name="connsiteX17" fmla="*/ 645942 w 1367341"/>
              <a:gd name="connsiteY17" fmla="*/ 200428 h 1350953"/>
              <a:gd name="connsiteX18" fmla="*/ 381038 w 1367341"/>
              <a:gd name="connsiteY18" fmla="*/ 261034 h 1350953"/>
              <a:gd name="connsiteX19" fmla="*/ 89741 w 1367341"/>
              <a:gd name="connsiteY19" fmla="*/ 21545 h 1350953"/>
              <a:gd name="connsiteX20" fmla="*/ 12518 w 1367341"/>
              <a:gd name="connsiteY20" fmla="*/ 29365 h 1350953"/>
              <a:gd name="connsiteX21" fmla="*/ 20338 w 1367341"/>
              <a:gd name="connsiteY21" fmla="*/ 106588 h 1350953"/>
              <a:gd name="connsiteX22" fmla="*/ 306747 w 1367341"/>
              <a:gd name="connsiteY22" fmla="*/ 341189 h 1350953"/>
              <a:gd name="connsiteX23" fmla="*/ 298927 w 1367341"/>
              <a:gd name="connsiteY23" fmla="*/ 614891 h 1350953"/>
              <a:gd name="connsiteX24" fmla="*/ 286219 w 1367341"/>
              <a:gd name="connsiteY24" fmla="*/ 609026 h 1350953"/>
              <a:gd name="connsiteX25" fmla="*/ 183581 w 1367341"/>
              <a:gd name="connsiteY25" fmla="*/ 564061 h 1350953"/>
              <a:gd name="connsiteX26" fmla="*/ 172829 w 1367341"/>
              <a:gd name="connsiteY26" fmla="*/ 577746 h 1350953"/>
              <a:gd name="connsiteX27" fmla="*/ 236367 w 1367341"/>
              <a:gd name="connsiteY27" fmla="*/ 669632 h 1350953"/>
              <a:gd name="connsiteX28" fmla="*/ 295017 w 1367341"/>
              <a:gd name="connsiteY28" fmla="*/ 753697 h 1350953"/>
              <a:gd name="connsiteX29" fmla="*/ 290129 w 1367341"/>
              <a:gd name="connsiteY29" fmla="*/ 916941 h 1350953"/>
              <a:gd name="connsiteX30" fmla="*/ 267647 w 1367341"/>
              <a:gd name="connsiteY30" fmla="*/ 907166 h 1350953"/>
              <a:gd name="connsiteX31" fmla="*/ 165986 w 1367341"/>
              <a:gd name="connsiteY31" fmla="*/ 862201 h 1350953"/>
              <a:gd name="connsiteX32" fmla="*/ 155234 w 1367341"/>
              <a:gd name="connsiteY32" fmla="*/ 875886 h 1350953"/>
              <a:gd name="connsiteX33" fmla="*/ 218771 w 1367341"/>
              <a:gd name="connsiteY33" fmla="*/ 967771 h 1350953"/>
              <a:gd name="connsiteX34" fmla="*/ 282309 w 1367341"/>
              <a:gd name="connsiteY34" fmla="*/ 1059657 h 1350953"/>
              <a:gd name="connsiteX35" fmla="*/ 286219 w 1367341"/>
              <a:gd name="connsiteY35" fmla="*/ 1063567 h 1350953"/>
              <a:gd name="connsiteX36" fmla="*/ 278399 w 1367341"/>
              <a:gd name="connsiteY36" fmla="*/ 1350954 h 1350953"/>
              <a:gd name="connsiteX37" fmla="*/ 607819 w 1367341"/>
              <a:gd name="connsiteY37" fmla="*/ 588499 h 1350953"/>
              <a:gd name="connsiteX38" fmla="*/ 986114 w 1367341"/>
              <a:gd name="connsiteY38" fmla="*/ 898368 h 1350953"/>
              <a:gd name="connsiteX39" fmla="*/ 997844 w 1367341"/>
              <a:gd name="connsiteY39" fmla="*/ 990254 h 1350953"/>
              <a:gd name="connsiteX40" fmla="*/ 1009574 w 1367341"/>
              <a:gd name="connsiteY40" fmla="*/ 1081162 h 1350953"/>
              <a:gd name="connsiteX41" fmla="*/ 1064315 w 1367341"/>
              <a:gd name="connsiteY41" fmla="*/ 1107555 h 1350953"/>
              <a:gd name="connsiteX42" fmla="*/ 1104393 w 1367341"/>
              <a:gd name="connsiteY42" fmla="*/ 985366 h 1350953"/>
              <a:gd name="connsiteX43" fmla="*/ 1168908 w 1367341"/>
              <a:gd name="connsiteY43" fmla="*/ 908143 h 1350953"/>
              <a:gd name="connsiteX44" fmla="*/ 1274479 w 1367341"/>
              <a:gd name="connsiteY44" fmla="*/ 850470 h 1350953"/>
              <a:gd name="connsiteX45" fmla="*/ 1238311 w 1367341"/>
              <a:gd name="connsiteY45" fmla="*/ 801595 h 1350953"/>
              <a:gd name="connsiteX46" fmla="*/ 1147403 w 1367341"/>
              <a:gd name="connsiteY46" fmla="*/ 806483 h 135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67341" h="1350953">
                <a:moveTo>
                  <a:pt x="1147403" y="806483"/>
                </a:moveTo>
                <a:lnTo>
                  <a:pt x="1055517" y="812348"/>
                </a:lnTo>
                <a:lnTo>
                  <a:pt x="680155" y="504433"/>
                </a:lnTo>
                <a:lnTo>
                  <a:pt x="1367342" y="35230"/>
                </a:lnTo>
                <a:lnTo>
                  <a:pt x="1086798" y="98768"/>
                </a:lnTo>
                <a:cubicBezTo>
                  <a:pt x="1082887" y="96813"/>
                  <a:pt x="1078977" y="92903"/>
                  <a:pt x="1075067" y="91925"/>
                </a:cubicBezTo>
                <a:lnTo>
                  <a:pt x="972429" y="46960"/>
                </a:lnTo>
                <a:lnTo>
                  <a:pt x="869791" y="1994"/>
                </a:lnTo>
                <a:cubicBezTo>
                  <a:pt x="857083" y="-3871"/>
                  <a:pt x="851218" y="3949"/>
                  <a:pt x="859038" y="15680"/>
                </a:cubicBezTo>
                <a:lnTo>
                  <a:pt x="922576" y="107565"/>
                </a:lnTo>
                <a:lnTo>
                  <a:pt x="940171" y="132980"/>
                </a:lnTo>
                <a:lnTo>
                  <a:pt x="786703" y="168171"/>
                </a:lnTo>
                <a:cubicBezTo>
                  <a:pt x="786703" y="168171"/>
                  <a:pt x="785725" y="168171"/>
                  <a:pt x="785725" y="167193"/>
                </a:cubicBezTo>
                <a:lnTo>
                  <a:pt x="684065" y="123205"/>
                </a:lnTo>
                <a:lnTo>
                  <a:pt x="581426" y="78240"/>
                </a:lnTo>
                <a:cubicBezTo>
                  <a:pt x="567741" y="72375"/>
                  <a:pt x="561876" y="80195"/>
                  <a:pt x="570674" y="91925"/>
                </a:cubicBezTo>
                <a:lnTo>
                  <a:pt x="634212" y="183811"/>
                </a:lnTo>
                <a:lnTo>
                  <a:pt x="645942" y="200428"/>
                </a:lnTo>
                <a:lnTo>
                  <a:pt x="381038" y="261034"/>
                </a:lnTo>
                <a:lnTo>
                  <a:pt x="89741" y="21545"/>
                </a:lnTo>
                <a:cubicBezTo>
                  <a:pt x="66280" y="1994"/>
                  <a:pt x="32068" y="5905"/>
                  <a:pt x="12518" y="29365"/>
                </a:cubicBezTo>
                <a:cubicBezTo>
                  <a:pt x="-7033" y="52825"/>
                  <a:pt x="-3123" y="87038"/>
                  <a:pt x="20338" y="106588"/>
                </a:cubicBezTo>
                <a:lnTo>
                  <a:pt x="306747" y="341189"/>
                </a:lnTo>
                <a:lnTo>
                  <a:pt x="298927" y="614891"/>
                </a:lnTo>
                <a:lnTo>
                  <a:pt x="286219" y="609026"/>
                </a:lnTo>
                <a:lnTo>
                  <a:pt x="183581" y="564061"/>
                </a:lnTo>
                <a:cubicBezTo>
                  <a:pt x="170874" y="558196"/>
                  <a:pt x="164031" y="566016"/>
                  <a:pt x="172829" y="577746"/>
                </a:cubicBezTo>
                <a:lnTo>
                  <a:pt x="236367" y="669632"/>
                </a:lnTo>
                <a:lnTo>
                  <a:pt x="295017" y="753697"/>
                </a:lnTo>
                <a:lnTo>
                  <a:pt x="290129" y="916941"/>
                </a:lnTo>
                <a:lnTo>
                  <a:pt x="267647" y="907166"/>
                </a:lnTo>
                <a:lnTo>
                  <a:pt x="165986" y="862201"/>
                </a:lnTo>
                <a:cubicBezTo>
                  <a:pt x="153279" y="856335"/>
                  <a:pt x="146436" y="864155"/>
                  <a:pt x="155234" y="875886"/>
                </a:cubicBezTo>
                <a:lnTo>
                  <a:pt x="218771" y="967771"/>
                </a:lnTo>
                <a:lnTo>
                  <a:pt x="282309" y="1059657"/>
                </a:lnTo>
                <a:cubicBezTo>
                  <a:pt x="283287" y="1061612"/>
                  <a:pt x="285242" y="1062589"/>
                  <a:pt x="286219" y="1063567"/>
                </a:cubicBezTo>
                <a:lnTo>
                  <a:pt x="278399" y="1350954"/>
                </a:lnTo>
                <a:lnTo>
                  <a:pt x="607819" y="588499"/>
                </a:lnTo>
                <a:lnTo>
                  <a:pt x="986114" y="898368"/>
                </a:lnTo>
                <a:lnTo>
                  <a:pt x="997844" y="990254"/>
                </a:lnTo>
                <a:lnTo>
                  <a:pt x="1009574" y="1081162"/>
                </a:lnTo>
                <a:cubicBezTo>
                  <a:pt x="1012507" y="1107555"/>
                  <a:pt x="1049652" y="1125150"/>
                  <a:pt x="1064315" y="1107555"/>
                </a:cubicBezTo>
                <a:lnTo>
                  <a:pt x="1104393" y="985366"/>
                </a:lnTo>
                <a:cubicBezTo>
                  <a:pt x="1115145" y="952131"/>
                  <a:pt x="1138605" y="924761"/>
                  <a:pt x="1168908" y="908143"/>
                </a:cubicBezTo>
                <a:lnTo>
                  <a:pt x="1274479" y="850470"/>
                </a:lnTo>
                <a:cubicBezTo>
                  <a:pt x="1289141" y="832875"/>
                  <a:pt x="1263726" y="800618"/>
                  <a:pt x="1238311" y="801595"/>
                </a:cubicBezTo>
                <a:lnTo>
                  <a:pt x="1147403" y="8064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 w="1098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noAutofit/>
          </a:bodyPr>
          <a:lstStyle/>
          <a:p>
            <a:endParaRPr lang="zh-CN" altLang="en-US" sz="2700"/>
          </a:p>
        </p:txBody>
      </p:sp>
      <p:sp>
        <p:nvSpPr>
          <p:cNvPr id="7" name="任意多边形: 形状 6"/>
          <p:cNvSpPr/>
          <p:nvPr>
            <p:custDataLst>
              <p:tags r:id="rId3"/>
            </p:custDataLst>
          </p:nvPr>
        </p:nvSpPr>
        <p:spPr>
          <a:xfrm>
            <a:off x="14429066" y="2904201"/>
            <a:ext cx="1995849" cy="1964984"/>
          </a:xfrm>
          <a:custGeom>
            <a:avLst/>
            <a:gdLst>
              <a:gd name="connsiteX0" fmla="*/ 973593 w 1159319"/>
              <a:gd name="connsiteY0" fmla="*/ 681963 h 1141390"/>
              <a:gd name="connsiteX1" fmla="*/ 895392 w 1159319"/>
              <a:gd name="connsiteY1" fmla="*/ 686850 h 1141390"/>
              <a:gd name="connsiteX2" fmla="*/ 577703 w 1159319"/>
              <a:gd name="connsiteY2" fmla="*/ 426833 h 1141390"/>
              <a:gd name="connsiteX3" fmla="*/ 1159319 w 1159319"/>
              <a:gd name="connsiteY3" fmla="*/ 29966 h 1141390"/>
              <a:gd name="connsiteX4" fmla="*/ 921785 w 1159319"/>
              <a:gd name="connsiteY4" fmla="*/ 83729 h 1141390"/>
              <a:gd name="connsiteX5" fmla="*/ 912010 w 1159319"/>
              <a:gd name="connsiteY5" fmla="*/ 76886 h 1141390"/>
              <a:gd name="connsiteX6" fmla="*/ 825989 w 1159319"/>
              <a:gd name="connsiteY6" fmla="*/ 39741 h 1141390"/>
              <a:gd name="connsiteX7" fmla="*/ 738991 w 1159319"/>
              <a:gd name="connsiteY7" fmla="*/ 1618 h 1141390"/>
              <a:gd name="connsiteX8" fmla="*/ 729216 w 1159319"/>
              <a:gd name="connsiteY8" fmla="*/ 13348 h 1141390"/>
              <a:gd name="connsiteX9" fmla="*/ 782979 w 1159319"/>
              <a:gd name="connsiteY9" fmla="*/ 90571 h 1141390"/>
              <a:gd name="connsiteX10" fmla="*/ 797642 w 1159319"/>
              <a:gd name="connsiteY10" fmla="*/ 112076 h 1141390"/>
              <a:gd name="connsiteX11" fmla="*/ 667633 w 1159319"/>
              <a:gd name="connsiteY11" fmla="*/ 141401 h 1141390"/>
              <a:gd name="connsiteX12" fmla="*/ 666656 w 1159319"/>
              <a:gd name="connsiteY12" fmla="*/ 140424 h 1141390"/>
              <a:gd name="connsiteX13" fmla="*/ 579658 w 1159319"/>
              <a:gd name="connsiteY13" fmla="*/ 102301 h 1141390"/>
              <a:gd name="connsiteX14" fmla="*/ 492660 w 1159319"/>
              <a:gd name="connsiteY14" fmla="*/ 64178 h 1141390"/>
              <a:gd name="connsiteX15" fmla="*/ 482885 w 1159319"/>
              <a:gd name="connsiteY15" fmla="*/ 75909 h 1141390"/>
              <a:gd name="connsiteX16" fmla="*/ 536647 w 1159319"/>
              <a:gd name="connsiteY16" fmla="*/ 153132 h 1141390"/>
              <a:gd name="connsiteX17" fmla="*/ 546422 w 1159319"/>
              <a:gd name="connsiteY17" fmla="*/ 167794 h 1141390"/>
              <a:gd name="connsiteX18" fmla="*/ 322574 w 1159319"/>
              <a:gd name="connsiteY18" fmla="*/ 218625 h 1141390"/>
              <a:gd name="connsiteX19" fmla="*/ 76242 w 1159319"/>
              <a:gd name="connsiteY19" fmla="*/ 16281 h 1141390"/>
              <a:gd name="connsiteX20" fmla="*/ 10749 w 1159319"/>
              <a:gd name="connsiteY20" fmla="*/ 23123 h 1141390"/>
              <a:gd name="connsiteX21" fmla="*/ 17591 w 1159319"/>
              <a:gd name="connsiteY21" fmla="*/ 88616 h 1141390"/>
              <a:gd name="connsiteX22" fmla="*/ 260013 w 1159319"/>
              <a:gd name="connsiteY22" fmla="*/ 287050 h 1141390"/>
              <a:gd name="connsiteX23" fmla="*/ 253170 w 1159319"/>
              <a:gd name="connsiteY23" fmla="*/ 518719 h 1141390"/>
              <a:gd name="connsiteX24" fmla="*/ 242418 w 1159319"/>
              <a:gd name="connsiteY24" fmla="*/ 513832 h 1141390"/>
              <a:gd name="connsiteX25" fmla="*/ 155420 w 1159319"/>
              <a:gd name="connsiteY25" fmla="*/ 475709 h 1141390"/>
              <a:gd name="connsiteX26" fmla="*/ 145645 w 1159319"/>
              <a:gd name="connsiteY26" fmla="*/ 487439 h 1141390"/>
              <a:gd name="connsiteX27" fmla="*/ 199408 w 1159319"/>
              <a:gd name="connsiteY27" fmla="*/ 564662 h 1141390"/>
              <a:gd name="connsiteX28" fmla="*/ 249261 w 1159319"/>
              <a:gd name="connsiteY28" fmla="*/ 636020 h 1141390"/>
              <a:gd name="connsiteX29" fmla="*/ 245350 w 1159319"/>
              <a:gd name="connsiteY29" fmla="*/ 773848 h 1141390"/>
              <a:gd name="connsiteX30" fmla="*/ 226778 w 1159319"/>
              <a:gd name="connsiteY30" fmla="*/ 766028 h 1141390"/>
              <a:gd name="connsiteX31" fmla="*/ 139780 w 1159319"/>
              <a:gd name="connsiteY31" fmla="*/ 727906 h 1141390"/>
              <a:gd name="connsiteX32" fmla="*/ 130005 w 1159319"/>
              <a:gd name="connsiteY32" fmla="*/ 739636 h 1141390"/>
              <a:gd name="connsiteX33" fmla="*/ 183768 w 1159319"/>
              <a:gd name="connsiteY33" fmla="*/ 816859 h 1141390"/>
              <a:gd name="connsiteX34" fmla="*/ 237530 w 1159319"/>
              <a:gd name="connsiteY34" fmla="*/ 894082 h 1141390"/>
              <a:gd name="connsiteX35" fmla="*/ 240463 w 1159319"/>
              <a:gd name="connsiteY35" fmla="*/ 897992 h 1141390"/>
              <a:gd name="connsiteX36" fmla="*/ 233620 w 1159319"/>
              <a:gd name="connsiteY36" fmla="*/ 1141391 h 1141390"/>
              <a:gd name="connsiteX37" fmla="*/ 512210 w 1159319"/>
              <a:gd name="connsiteY37" fmla="*/ 496236 h 1141390"/>
              <a:gd name="connsiteX38" fmla="*/ 831854 w 1159319"/>
              <a:gd name="connsiteY38" fmla="*/ 758208 h 1141390"/>
              <a:gd name="connsiteX39" fmla="*/ 841630 w 1159319"/>
              <a:gd name="connsiteY39" fmla="*/ 835431 h 1141390"/>
              <a:gd name="connsiteX40" fmla="*/ 851405 w 1159319"/>
              <a:gd name="connsiteY40" fmla="*/ 911677 h 1141390"/>
              <a:gd name="connsiteX41" fmla="*/ 897347 w 1159319"/>
              <a:gd name="connsiteY41" fmla="*/ 934160 h 1141390"/>
              <a:gd name="connsiteX42" fmla="*/ 937425 w 1159319"/>
              <a:gd name="connsiteY42" fmla="*/ 831521 h 1141390"/>
              <a:gd name="connsiteX43" fmla="*/ 991188 w 1159319"/>
              <a:gd name="connsiteY43" fmla="*/ 767006 h 1141390"/>
              <a:gd name="connsiteX44" fmla="*/ 1081119 w 1159319"/>
              <a:gd name="connsiteY44" fmla="*/ 718131 h 1141390"/>
              <a:gd name="connsiteX45" fmla="*/ 1049838 w 1159319"/>
              <a:gd name="connsiteY45" fmla="*/ 677075 h 1141390"/>
              <a:gd name="connsiteX46" fmla="*/ 973593 w 1159319"/>
              <a:gd name="connsiteY46" fmla="*/ 681963 h 114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59319" h="1141390">
                <a:moveTo>
                  <a:pt x="973593" y="681963"/>
                </a:moveTo>
                <a:lnTo>
                  <a:pt x="895392" y="686850"/>
                </a:lnTo>
                <a:lnTo>
                  <a:pt x="577703" y="426833"/>
                </a:lnTo>
                <a:lnTo>
                  <a:pt x="1159319" y="29966"/>
                </a:lnTo>
                <a:lnTo>
                  <a:pt x="921785" y="83729"/>
                </a:lnTo>
                <a:cubicBezTo>
                  <a:pt x="918853" y="80796"/>
                  <a:pt x="915920" y="78841"/>
                  <a:pt x="912010" y="76886"/>
                </a:cubicBezTo>
                <a:lnTo>
                  <a:pt x="825989" y="39741"/>
                </a:lnTo>
                <a:lnTo>
                  <a:pt x="738991" y="1618"/>
                </a:lnTo>
                <a:cubicBezTo>
                  <a:pt x="728239" y="-3270"/>
                  <a:pt x="722374" y="3573"/>
                  <a:pt x="729216" y="13348"/>
                </a:cubicBezTo>
                <a:lnTo>
                  <a:pt x="782979" y="90571"/>
                </a:lnTo>
                <a:lnTo>
                  <a:pt x="797642" y="112076"/>
                </a:lnTo>
                <a:lnTo>
                  <a:pt x="667633" y="141401"/>
                </a:lnTo>
                <a:cubicBezTo>
                  <a:pt x="667633" y="141401"/>
                  <a:pt x="666656" y="141401"/>
                  <a:pt x="666656" y="140424"/>
                </a:cubicBezTo>
                <a:lnTo>
                  <a:pt x="579658" y="102301"/>
                </a:lnTo>
                <a:lnTo>
                  <a:pt x="492660" y="64178"/>
                </a:lnTo>
                <a:cubicBezTo>
                  <a:pt x="481907" y="59291"/>
                  <a:pt x="476042" y="66133"/>
                  <a:pt x="482885" y="75909"/>
                </a:cubicBezTo>
                <a:lnTo>
                  <a:pt x="536647" y="153132"/>
                </a:lnTo>
                <a:lnTo>
                  <a:pt x="546422" y="167794"/>
                </a:lnTo>
                <a:lnTo>
                  <a:pt x="322574" y="218625"/>
                </a:lnTo>
                <a:lnTo>
                  <a:pt x="76242" y="16281"/>
                </a:lnTo>
                <a:cubicBezTo>
                  <a:pt x="56692" y="-337"/>
                  <a:pt x="27366" y="2596"/>
                  <a:pt x="10749" y="23123"/>
                </a:cubicBezTo>
                <a:cubicBezTo>
                  <a:pt x="-5869" y="42673"/>
                  <a:pt x="-2936" y="71999"/>
                  <a:pt x="17591" y="88616"/>
                </a:cubicBezTo>
                <a:lnTo>
                  <a:pt x="260013" y="287050"/>
                </a:lnTo>
                <a:lnTo>
                  <a:pt x="253170" y="518719"/>
                </a:lnTo>
                <a:lnTo>
                  <a:pt x="242418" y="513832"/>
                </a:lnTo>
                <a:lnTo>
                  <a:pt x="155420" y="475709"/>
                </a:lnTo>
                <a:cubicBezTo>
                  <a:pt x="144667" y="470821"/>
                  <a:pt x="138802" y="477664"/>
                  <a:pt x="145645" y="487439"/>
                </a:cubicBezTo>
                <a:lnTo>
                  <a:pt x="199408" y="564662"/>
                </a:lnTo>
                <a:lnTo>
                  <a:pt x="249261" y="636020"/>
                </a:lnTo>
                <a:lnTo>
                  <a:pt x="245350" y="773848"/>
                </a:lnTo>
                <a:lnTo>
                  <a:pt x="226778" y="766028"/>
                </a:lnTo>
                <a:lnTo>
                  <a:pt x="139780" y="727906"/>
                </a:lnTo>
                <a:cubicBezTo>
                  <a:pt x="129027" y="723018"/>
                  <a:pt x="123162" y="729861"/>
                  <a:pt x="130005" y="739636"/>
                </a:cubicBezTo>
                <a:lnTo>
                  <a:pt x="183768" y="816859"/>
                </a:lnTo>
                <a:lnTo>
                  <a:pt x="237530" y="894082"/>
                </a:lnTo>
                <a:cubicBezTo>
                  <a:pt x="238508" y="895059"/>
                  <a:pt x="239485" y="896037"/>
                  <a:pt x="240463" y="897992"/>
                </a:cubicBezTo>
                <a:lnTo>
                  <a:pt x="233620" y="1141391"/>
                </a:lnTo>
                <a:lnTo>
                  <a:pt x="512210" y="496236"/>
                </a:lnTo>
                <a:lnTo>
                  <a:pt x="831854" y="758208"/>
                </a:lnTo>
                <a:lnTo>
                  <a:pt x="841630" y="835431"/>
                </a:lnTo>
                <a:lnTo>
                  <a:pt x="851405" y="911677"/>
                </a:lnTo>
                <a:cubicBezTo>
                  <a:pt x="854337" y="933182"/>
                  <a:pt x="885617" y="948822"/>
                  <a:pt x="897347" y="934160"/>
                </a:cubicBezTo>
                <a:lnTo>
                  <a:pt x="937425" y="831521"/>
                </a:lnTo>
                <a:cubicBezTo>
                  <a:pt x="946223" y="804151"/>
                  <a:pt x="965773" y="780691"/>
                  <a:pt x="991188" y="767006"/>
                </a:cubicBezTo>
                <a:lnTo>
                  <a:pt x="1081119" y="718131"/>
                </a:lnTo>
                <a:cubicBezTo>
                  <a:pt x="1092849" y="703468"/>
                  <a:pt x="1072321" y="676098"/>
                  <a:pt x="1049838" y="677075"/>
                </a:cubicBezTo>
                <a:lnTo>
                  <a:pt x="973593" y="68196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 w="1098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noAutofit/>
          </a:bodyPr>
          <a:lstStyle/>
          <a:p>
            <a:endParaRPr lang="zh-CN" altLang="en-US" sz="2700"/>
          </a:p>
        </p:txBody>
      </p:sp>
      <p:sp>
        <p:nvSpPr>
          <p:cNvPr id="9" name="任意多边形: 形状 8"/>
          <p:cNvSpPr/>
          <p:nvPr>
            <p:custDataLst>
              <p:tags r:id="rId4"/>
            </p:custDataLst>
          </p:nvPr>
        </p:nvSpPr>
        <p:spPr>
          <a:xfrm>
            <a:off x="11263629" y="8018991"/>
            <a:ext cx="1989119" cy="1968350"/>
          </a:xfrm>
          <a:custGeom>
            <a:avLst/>
            <a:gdLst>
              <a:gd name="connsiteX0" fmla="*/ 969683 w 1155409"/>
              <a:gd name="connsiteY0" fmla="*/ 681963 h 1143345"/>
              <a:gd name="connsiteX1" fmla="*/ 891482 w 1155409"/>
              <a:gd name="connsiteY1" fmla="*/ 686850 h 1143345"/>
              <a:gd name="connsiteX2" fmla="*/ 573793 w 1155409"/>
              <a:gd name="connsiteY2" fmla="*/ 426833 h 1143345"/>
              <a:gd name="connsiteX3" fmla="*/ 1155409 w 1155409"/>
              <a:gd name="connsiteY3" fmla="*/ 29966 h 1143345"/>
              <a:gd name="connsiteX4" fmla="*/ 918853 w 1155409"/>
              <a:gd name="connsiteY4" fmla="*/ 84706 h 1143345"/>
              <a:gd name="connsiteX5" fmla="*/ 909078 w 1155409"/>
              <a:gd name="connsiteY5" fmla="*/ 77864 h 1143345"/>
              <a:gd name="connsiteX6" fmla="*/ 822079 w 1155409"/>
              <a:gd name="connsiteY6" fmla="*/ 39741 h 1143345"/>
              <a:gd name="connsiteX7" fmla="*/ 735081 w 1155409"/>
              <a:gd name="connsiteY7" fmla="*/ 1618 h 1143345"/>
              <a:gd name="connsiteX8" fmla="*/ 725306 w 1155409"/>
              <a:gd name="connsiteY8" fmla="*/ 13348 h 1143345"/>
              <a:gd name="connsiteX9" fmla="*/ 779069 w 1155409"/>
              <a:gd name="connsiteY9" fmla="*/ 90571 h 1143345"/>
              <a:gd name="connsiteX10" fmla="*/ 793732 w 1155409"/>
              <a:gd name="connsiteY10" fmla="*/ 112076 h 1143345"/>
              <a:gd name="connsiteX11" fmla="*/ 663723 w 1155409"/>
              <a:gd name="connsiteY11" fmla="*/ 141401 h 1143345"/>
              <a:gd name="connsiteX12" fmla="*/ 662746 w 1155409"/>
              <a:gd name="connsiteY12" fmla="*/ 140424 h 1143345"/>
              <a:gd name="connsiteX13" fmla="*/ 575748 w 1155409"/>
              <a:gd name="connsiteY13" fmla="*/ 102301 h 1143345"/>
              <a:gd name="connsiteX14" fmla="*/ 491682 w 1155409"/>
              <a:gd name="connsiteY14" fmla="*/ 66133 h 1143345"/>
              <a:gd name="connsiteX15" fmla="*/ 481907 w 1155409"/>
              <a:gd name="connsiteY15" fmla="*/ 77864 h 1143345"/>
              <a:gd name="connsiteX16" fmla="*/ 535670 w 1155409"/>
              <a:gd name="connsiteY16" fmla="*/ 155087 h 1143345"/>
              <a:gd name="connsiteX17" fmla="*/ 545445 w 1155409"/>
              <a:gd name="connsiteY17" fmla="*/ 169749 h 1143345"/>
              <a:gd name="connsiteX18" fmla="*/ 322573 w 1155409"/>
              <a:gd name="connsiteY18" fmla="*/ 220580 h 1143345"/>
              <a:gd name="connsiteX19" fmla="*/ 76242 w 1155409"/>
              <a:gd name="connsiteY19" fmla="*/ 18236 h 1143345"/>
              <a:gd name="connsiteX20" fmla="*/ 10749 w 1155409"/>
              <a:gd name="connsiteY20" fmla="*/ 25078 h 1143345"/>
              <a:gd name="connsiteX21" fmla="*/ 17591 w 1155409"/>
              <a:gd name="connsiteY21" fmla="*/ 90571 h 1143345"/>
              <a:gd name="connsiteX22" fmla="*/ 260013 w 1155409"/>
              <a:gd name="connsiteY22" fmla="*/ 289005 h 1143345"/>
              <a:gd name="connsiteX23" fmla="*/ 253170 w 1155409"/>
              <a:gd name="connsiteY23" fmla="*/ 520674 h 1143345"/>
              <a:gd name="connsiteX24" fmla="*/ 242418 w 1155409"/>
              <a:gd name="connsiteY24" fmla="*/ 515786 h 1143345"/>
              <a:gd name="connsiteX25" fmla="*/ 155420 w 1155409"/>
              <a:gd name="connsiteY25" fmla="*/ 477664 h 1143345"/>
              <a:gd name="connsiteX26" fmla="*/ 145645 w 1155409"/>
              <a:gd name="connsiteY26" fmla="*/ 489394 h 1143345"/>
              <a:gd name="connsiteX27" fmla="*/ 199408 w 1155409"/>
              <a:gd name="connsiteY27" fmla="*/ 566617 h 1143345"/>
              <a:gd name="connsiteX28" fmla="*/ 249260 w 1155409"/>
              <a:gd name="connsiteY28" fmla="*/ 637975 h 1143345"/>
              <a:gd name="connsiteX29" fmla="*/ 245350 w 1155409"/>
              <a:gd name="connsiteY29" fmla="*/ 775803 h 1143345"/>
              <a:gd name="connsiteX30" fmla="*/ 226778 w 1155409"/>
              <a:gd name="connsiteY30" fmla="*/ 767983 h 1143345"/>
              <a:gd name="connsiteX31" fmla="*/ 139780 w 1155409"/>
              <a:gd name="connsiteY31" fmla="*/ 729861 h 1143345"/>
              <a:gd name="connsiteX32" fmla="*/ 130005 w 1155409"/>
              <a:gd name="connsiteY32" fmla="*/ 741591 h 1143345"/>
              <a:gd name="connsiteX33" fmla="*/ 183768 w 1155409"/>
              <a:gd name="connsiteY33" fmla="*/ 818814 h 1143345"/>
              <a:gd name="connsiteX34" fmla="*/ 237530 w 1155409"/>
              <a:gd name="connsiteY34" fmla="*/ 896037 h 1143345"/>
              <a:gd name="connsiteX35" fmla="*/ 240463 w 1155409"/>
              <a:gd name="connsiteY35" fmla="*/ 899947 h 1143345"/>
              <a:gd name="connsiteX36" fmla="*/ 233620 w 1155409"/>
              <a:gd name="connsiteY36" fmla="*/ 1143346 h 1143345"/>
              <a:gd name="connsiteX37" fmla="*/ 512210 w 1155409"/>
              <a:gd name="connsiteY37" fmla="*/ 498191 h 1143345"/>
              <a:gd name="connsiteX38" fmla="*/ 831855 w 1155409"/>
              <a:gd name="connsiteY38" fmla="*/ 760163 h 1143345"/>
              <a:gd name="connsiteX39" fmla="*/ 841630 w 1155409"/>
              <a:gd name="connsiteY39" fmla="*/ 837386 h 1143345"/>
              <a:gd name="connsiteX40" fmla="*/ 851405 w 1155409"/>
              <a:gd name="connsiteY40" fmla="*/ 913632 h 1143345"/>
              <a:gd name="connsiteX41" fmla="*/ 897348 w 1155409"/>
              <a:gd name="connsiteY41" fmla="*/ 936115 h 1143345"/>
              <a:gd name="connsiteX42" fmla="*/ 931560 w 1155409"/>
              <a:gd name="connsiteY42" fmla="*/ 832499 h 1143345"/>
              <a:gd name="connsiteX43" fmla="*/ 985323 w 1155409"/>
              <a:gd name="connsiteY43" fmla="*/ 767983 h 1143345"/>
              <a:gd name="connsiteX44" fmla="*/ 1075254 w 1155409"/>
              <a:gd name="connsiteY44" fmla="*/ 719108 h 1143345"/>
              <a:gd name="connsiteX45" fmla="*/ 1043974 w 1155409"/>
              <a:gd name="connsiteY45" fmla="*/ 678053 h 1143345"/>
              <a:gd name="connsiteX46" fmla="*/ 969683 w 1155409"/>
              <a:gd name="connsiteY46" fmla="*/ 681963 h 11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55409" h="1143345">
                <a:moveTo>
                  <a:pt x="969683" y="681963"/>
                </a:moveTo>
                <a:lnTo>
                  <a:pt x="891482" y="686850"/>
                </a:lnTo>
                <a:lnTo>
                  <a:pt x="573793" y="426833"/>
                </a:lnTo>
                <a:lnTo>
                  <a:pt x="1155409" y="29966"/>
                </a:lnTo>
                <a:lnTo>
                  <a:pt x="918853" y="84706"/>
                </a:lnTo>
                <a:cubicBezTo>
                  <a:pt x="915920" y="81774"/>
                  <a:pt x="912988" y="79818"/>
                  <a:pt x="909078" y="77864"/>
                </a:cubicBezTo>
                <a:lnTo>
                  <a:pt x="822079" y="39741"/>
                </a:lnTo>
                <a:lnTo>
                  <a:pt x="735081" y="1618"/>
                </a:lnTo>
                <a:cubicBezTo>
                  <a:pt x="724329" y="-3269"/>
                  <a:pt x="718464" y="3573"/>
                  <a:pt x="725306" y="13348"/>
                </a:cubicBezTo>
                <a:lnTo>
                  <a:pt x="779069" y="90571"/>
                </a:lnTo>
                <a:lnTo>
                  <a:pt x="793732" y="112076"/>
                </a:lnTo>
                <a:lnTo>
                  <a:pt x="663723" y="141401"/>
                </a:lnTo>
                <a:cubicBezTo>
                  <a:pt x="663723" y="141401"/>
                  <a:pt x="662746" y="141401"/>
                  <a:pt x="662746" y="140424"/>
                </a:cubicBezTo>
                <a:lnTo>
                  <a:pt x="575748" y="102301"/>
                </a:lnTo>
                <a:lnTo>
                  <a:pt x="491682" y="66133"/>
                </a:lnTo>
                <a:cubicBezTo>
                  <a:pt x="480930" y="61246"/>
                  <a:pt x="475065" y="68088"/>
                  <a:pt x="481907" y="77864"/>
                </a:cubicBezTo>
                <a:lnTo>
                  <a:pt x="535670" y="155087"/>
                </a:lnTo>
                <a:lnTo>
                  <a:pt x="545445" y="169749"/>
                </a:lnTo>
                <a:lnTo>
                  <a:pt x="322573" y="220580"/>
                </a:lnTo>
                <a:lnTo>
                  <a:pt x="76242" y="18236"/>
                </a:lnTo>
                <a:cubicBezTo>
                  <a:pt x="56692" y="1618"/>
                  <a:pt x="27366" y="4551"/>
                  <a:pt x="10749" y="25078"/>
                </a:cubicBezTo>
                <a:cubicBezTo>
                  <a:pt x="-5869" y="44628"/>
                  <a:pt x="-2936" y="73953"/>
                  <a:pt x="17591" y="90571"/>
                </a:cubicBezTo>
                <a:lnTo>
                  <a:pt x="260013" y="289005"/>
                </a:lnTo>
                <a:lnTo>
                  <a:pt x="253170" y="520674"/>
                </a:lnTo>
                <a:lnTo>
                  <a:pt x="242418" y="515786"/>
                </a:lnTo>
                <a:lnTo>
                  <a:pt x="155420" y="477664"/>
                </a:lnTo>
                <a:cubicBezTo>
                  <a:pt x="144667" y="472776"/>
                  <a:pt x="138802" y="479619"/>
                  <a:pt x="145645" y="489394"/>
                </a:cubicBezTo>
                <a:lnTo>
                  <a:pt x="199408" y="566617"/>
                </a:lnTo>
                <a:lnTo>
                  <a:pt x="249260" y="637975"/>
                </a:lnTo>
                <a:lnTo>
                  <a:pt x="245350" y="775803"/>
                </a:lnTo>
                <a:lnTo>
                  <a:pt x="226778" y="767983"/>
                </a:lnTo>
                <a:lnTo>
                  <a:pt x="139780" y="729861"/>
                </a:lnTo>
                <a:cubicBezTo>
                  <a:pt x="129027" y="724973"/>
                  <a:pt x="123162" y="731816"/>
                  <a:pt x="130005" y="741591"/>
                </a:cubicBezTo>
                <a:lnTo>
                  <a:pt x="183768" y="818814"/>
                </a:lnTo>
                <a:lnTo>
                  <a:pt x="237530" y="896037"/>
                </a:lnTo>
                <a:cubicBezTo>
                  <a:pt x="238508" y="897014"/>
                  <a:pt x="239485" y="897992"/>
                  <a:pt x="240463" y="899947"/>
                </a:cubicBezTo>
                <a:lnTo>
                  <a:pt x="233620" y="1143346"/>
                </a:lnTo>
                <a:lnTo>
                  <a:pt x="512210" y="498191"/>
                </a:lnTo>
                <a:lnTo>
                  <a:pt x="831855" y="760163"/>
                </a:lnTo>
                <a:lnTo>
                  <a:pt x="841630" y="837386"/>
                </a:lnTo>
                <a:lnTo>
                  <a:pt x="851405" y="913632"/>
                </a:lnTo>
                <a:cubicBezTo>
                  <a:pt x="854337" y="935137"/>
                  <a:pt x="885617" y="950777"/>
                  <a:pt x="897348" y="936115"/>
                </a:cubicBezTo>
                <a:lnTo>
                  <a:pt x="931560" y="832499"/>
                </a:lnTo>
                <a:cubicBezTo>
                  <a:pt x="940358" y="805129"/>
                  <a:pt x="959908" y="781668"/>
                  <a:pt x="985323" y="767983"/>
                </a:cubicBezTo>
                <a:lnTo>
                  <a:pt x="1075254" y="719108"/>
                </a:lnTo>
                <a:cubicBezTo>
                  <a:pt x="1086984" y="704445"/>
                  <a:pt x="1066456" y="677075"/>
                  <a:pt x="1043974" y="678053"/>
                </a:cubicBezTo>
                <a:lnTo>
                  <a:pt x="969683" y="68196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 w="1098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noAutofit/>
          </a:bodyPr>
          <a:lstStyle/>
          <a:p>
            <a:endParaRPr lang="zh-CN" altLang="en-US" sz="2700"/>
          </a:p>
        </p:txBody>
      </p:sp>
      <p:sp>
        <p:nvSpPr>
          <p:cNvPr id="38" name="任意多边形: 形状 37"/>
          <p:cNvSpPr/>
          <p:nvPr>
            <p:custDataLst>
              <p:tags r:id="rId5"/>
            </p:custDataLst>
          </p:nvPr>
        </p:nvSpPr>
        <p:spPr>
          <a:xfrm>
            <a:off x="14947376" y="3043298"/>
            <a:ext cx="3340625" cy="4665728"/>
          </a:xfrm>
          <a:custGeom>
            <a:avLst/>
            <a:gdLst>
              <a:gd name="connsiteX0" fmla="*/ 919834 w 1940452"/>
              <a:gd name="connsiteY0" fmla="*/ 0 h 2710158"/>
              <a:gd name="connsiteX1" fmla="*/ 1940452 w 1940452"/>
              <a:gd name="connsiteY1" fmla="*/ 835865 h 2710158"/>
              <a:gd name="connsiteX2" fmla="*/ 1940452 w 1940452"/>
              <a:gd name="connsiteY2" fmla="*/ 2710158 h 2710158"/>
              <a:gd name="connsiteX3" fmla="*/ 0 w 1940452"/>
              <a:gd name="connsiteY3" fmla="*/ 1120223 h 2710158"/>
              <a:gd name="connsiteX4" fmla="*/ 150536 w 1940452"/>
              <a:gd name="connsiteY4" fmla="*/ 775163 h 2710158"/>
              <a:gd name="connsiteX5" fmla="*/ 270769 w 1940452"/>
              <a:gd name="connsiteY5" fmla="*/ 498528 h 2710158"/>
              <a:gd name="connsiteX6" fmla="*/ 507326 w 1940452"/>
              <a:gd name="connsiteY6" fmla="*/ 693052 h 2710158"/>
              <a:gd name="connsiteX7" fmla="*/ 525899 w 1940452"/>
              <a:gd name="connsiteY7" fmla="*/ 835768 h 2710158"/>
              <a:gd name="connsiteX8" fmla="*/ 587482 w 1940452"/>
              <a:gd name="connsiteY8" fmla="*/ 889531 h 2710158"/>
              <a:gd name="connsiteX9" fmla="*/ 623649 w 1940452"/>
              <a:gd name="connsiteY9" fmla="*/ 872914 h 2710158"/>
              <a:gd name="connsiteX10" fmla="*/ 627559 w 1940452"/>
              <a:gd name="connsiteY10" fmla="*/ 869004 h 2710158"/>
              <a:gd name="connsiteX11" fmla="*/ 663727 w 1940452"/>
              <a:gd name="connsiteY11" fmla="*/ 760500 h 2710158"/>
              <a:gd name="connsiteX12" fmla="*/ 704783 w 1940452"/>
              <a:gd name="connsiteY12" fmla="*/ 711625 h 2710158"/>
              <a:gd name="connsiteX13" fmla="*/ 800578 w 1940452"/>
              <a:gd name="connsiteY13" fmla="*/ 658840 h 2710158"/>
              <a:gd name="connsiteX14" fmla="*/ 804488 w 1940452"/>
              <a:gd name="connsiteY14" fmla="*/ 654930 h 2710158"/>
              <a:gd name="connsiteX15" fmla="*/ 809376 w 1940452"/>
              <a:gd name="connsiteY15" fmla="*/ 603122 h 2710158"/>
              <a:gd name="connsiteX16" fmla="*/ 748770 w 1940452"/>
              <a:gd name="connsiteY16" fmla="*/ 565976 h 2710158"/>
              <a:gd name="connsiteX17" fmla="*/ 605077 w 1940452"/>
              <a:gd name="connsiteY17" fmla="*/ 575752 h 2710158"/>
              <a:gd name="connsiteX18" fmla="*/ 369498 w 1940452"/>
              <a:gd name="connsiteY18" fmla="*/ 383183 h 2710158"/>
              <a:gd name="connsiteX19" fmla="*/ 610942 w 1940452"/>
              <a:gd name="connsiteY19" fmla="*/ 215051 h 2710158"/>
              <a:gd name="connsiteX20" fmla="*/ 919834 w 1940452"/>
              <a:gd name="connsiteY20" fmla="*/ 0 h 271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40452" h="2710158">
                <a:moveTo>
                  <a:pt x="919834" y="0"/>
                </a:moveTo>
                <a:lnTo>
                  <a:pt x="1940452" y="835865"/>
                </a:lnTo>
                <a:lnTo>
                  <a:pt x="1940452" y="2710158"/>
                </a:lnTo>
                <a:lnTo>
                  <a:pt x="0" y="1120223"/>
                </a:lnTo>
                <a:lnTo>
                  <a:pt x="150536" y="775163"/>
                </a:lnTo>
                <a:lnTo>
                  <a:pt x="270769" y="498528"/>
                </a:lnTo>
                <a:lnTo>
                  <a:pt x="507326" y="693052"/>
                </a:lnTo>
                <a:lnTo>
                  <a:pt x="525899" y="835768"/>
                </a:lnTo>
                <a:cubicBezTo>
                  <a:pt x="529809" y="868026"/>
                  <a:pt x="561089" y="889531"/>
                  <a:pt x="587482" y="889531"/>
                </a:cubicBezTo>
                <a:cubicBezTo>
                  <a:pt x="602144" y="889531"/>
                  <a:pt x="614852" y="883666"/>
                  <a:pt x="623649" y="872914"/>
                </a:cubicBezTo>
                <a:lnTo>
                  <a:pt x="627559" y="869004"/>
                </a:lnTo>
                <a:lnTo>
                  <a:pt x="663727" y="760500"/>
                </a:lnTo>
                <a:cubicBezTo>
                  <a:pt x="671547" y="738995"/>
                  <a:pt x="685232" y="722378"/>
                  <a:pt x="704783" y="711625"/>
                </a:cubicBezTo>
                <a:lnTo>
                  <a:pt x="800578" y="658840"/>
                </a:lnTo>
                <a:lnTo>
                  <a:pt x="804488" y="654930"/>
                </a:lnTo>
                <a:cubicBezTo>
                  <a:pt x="816218" y="640267"/>
                  <a:pt x="818173" y="621694"/>
                  <a:pt x="809376" y="603122"/>
                </a:cubicBezTo>
                <a:cubicBezTo>
                  <a:pt x="798623" y="580639"/>
                  <a:pt x="776140" y="565976"/>
                  <a:pt x="748770" y="565976"/>
                </a:cubicBezTo>
                <a:cubicBezTo>
                  <a:pt x="748770" y="565976"/>
                  <a:pt x="605077" y="575752"/>
                  <a:pt x="605077" y="575752"/>
                </a:cubicBezTo>
                <a:lnTo>
                  <a:pt x="369498" y="383183"/>
                </a:lnTo>
                <a:lnTo>
                  <a:pt x="610942" y="215051"/>
                </a:lnTo>
                <a:lnTo>
                  <a:pt x="91983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35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45000"/>
                </a:schemeClr>
              </a:gs>
            </a:gsLst>
            <a:lin ang="13500000" scaled="1"/>
            <a:tileRect/>
          </a:gradFill>
          <a:ln w="1098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noAutofit/>
          </a:bodyPr>
          <a:lstStyle/>
          <a:p>
            <a:endParaRPr lang="zh-CN" altLang="en-US" sz="2700"/>
          </a:p>
        </p:txBody>
      </p:sp>
      <p:sp>
        <p:nvSpPr>
          <p:cNvPr id="18" name="任意多边形: 形状 17"/>
          <p:cNvSpPr/>
          <p:nvPr>
            <p:custDataLst>
              <p:tags r:id="rId6"/>
            </p:custDataLst>
          </p:nvPr>
        </p:nvSpPr>
        <p:spPr>
          <a:xfrm rot="5400000">
            <a:off x="12804719" y="7128822"/>
            <a:ext cx="2130348" cy="4186007"/>
          </a:xfrm>
          <a:custGeom>
            <a:avLst/>
            <a:gdLst>
              <a:gd name="connsiteX0" fmla="*/ 0 w 1420232"/>
              <a:gd name="connsiteY0" fmla="*/ 1736088 h 2790671"/>
              <a:gd name="connsiteX1" fmla="*/ 1420232 w 1420232"/>
              <a:gd name="connsiteY1" fmla="*/ 0 h 2790671"/>
              <a:gd name="connsiteX2" fmla="*/ 1420232 w 1420232"/>
              <a:gd name="connsiteY2" fmla="*/ 2623736 h 2790671"/>
              <a:gd name="connsiteX3" fmla="*/ 1283452 w 1420232"/>
              <a:gd name="connsiteY3" fmla="*/ 2790671 h 2790671"/>
              <a:gd name="connsiteX4" fmla="*/ 887422 w 1420232"/>
              <a:gd name="connsiteY4" fmla="*/ 2617899 h 2790671"/>
              <a:gd name="connsiteX5" fmla="*/ 569924 w 1420232"/>
              <a:gd name="connsiteY5" fmla="*/ 2479906 h 2790671"/>
              <a:gd name="connsiteX6" fmla="*/ 793182 w 1420232"/>
              <a:gd name="connsiteY6" fmla="*/ 2208406 h 2790671"/>
              <a:gd name="connsiteX7" fmla="*/ 956979 w 1420232"/>
              <a:gd name="connsiteY7" fmla="*/ 2187090 h 2790671"/>
              <a:gd name="connsiteX8" fmla="*/ 1018683 w 1420232"/>
              <a:gd name="connsiteY8" fmla="*/ 2116410 h 2790671"/>
              <a:gd name="connsiteX9" fmla="*/ 999612 w 1420232"/>
              <a:gd name="connsiteY9" fmla="*/ 2074901 h 2790671"/>
              <a:gd name="connsiteX10" fmla="*/ 995124 w 1420232"/>
              <a:gd name="connsiteY10" fmla="*/ 2070414 h 2790671"/>
              <a:gd name="connsiteX11" fmla="*/ 870593 w 1420232"/>
              <a:gd name="connsiteY11" fmla="*/ 2028903 h 2790671"/>
              <a:gd name="connsiteX12" fmla="*/ 815620 w 1420232"/>
              <a:gd name="connsiteY12" fmla="*/ 1982905 h 2790671"/>
              <a:gd name="connsiteX13" fmla="*/ 756160 w 1420232"/>
              <a:gd name="connsiteY13" fmla="*/ 1874081 h 2790671"/>
              <a:gd name="connsiteX14" fmla="*/ 751671 w 1420232"/>
              <a:gd name="connsiteY14" fmla="*/ 1869594 h 2790671"/>
              <a:gd name="connsiteX15" fmla="*/ 692212 w 1420232"/>
              <a:gd name="connsiteY15" fmla="*/ 1863984 h 2790671"/>
              <a:gd name="connsiteX16" fmla="*/ 649579 w 1420232"/>
              <a:gd name="connsiteY16" fmla="*/ 1932420 h 2790671"/>
              <a:gd name="connsiteX17" fmla="*/ 660799 w 1420232"/>
              <a:gd name="connsiteY17" fmla="*/ 2097339 h 2790671"/>
              <a:gd name="connsiteX18" fmla="*/ 439785 w 1420232"/>
              <a:gd name="connsiteY18" fmla="*/ 2367716 h 2790671"/>
              <a:gd name="connsiteX19" fmla="*/ 246817 w 1420232"/>
              <a:gd name="connsiteY19" fmla="*/ 2090608 h 2790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20232" h="2790671">
                <a:moveTo>
                  <a:pt x="0" y="1736088"/>
                </a:moveTo>
                <a:lnTo>
                  <a:pt x="1420232" y="0"/>
                </a:lnTo>
                <a:lnTo>
                  <a:pt x="1420232" y="2623736"/>
                </a:lnTo>
                <a:lnTo>
                  <a:pt x="1283452" y="2790671"/>
                </a:lnTo>
                <a:lnTo>
                  <a:pt x="887422" y="2617899"/>
                </a:lnTo>
                <a:lnTo>
                  <a:pt x="569924" y="2479906"/>
                </a:lnTo>
                <a:lnTo>
                  <a:pt x="793182" y="2208406"/>
                </a:lnTo>
                <a:lnTo>
                  <a:pt x="956979" y="2187090"/>
                </a:lnTo>
                <a:cubicBezTo>
                  <a:pt x="994002" y="2182602"/>
                  <a:pt x="1018683" y="2146702"/>
                  <a:pt x="1018683" y="2116410"/>
                </a:cubicBezTo>
                <a:cubicBezTo>
                  <a:pt x="1018683" y="2099583"/>
                  <a:pt x="1011952" y="2084998"/>
                  <a:pt x="999612" y="2074901"/>
                </a:cubicBezTo>
                <a:lnTo>
                  <a:pt x="995124" y="2070414"/>
                </a:lnTo>
                <a:lnTo>
                  <a:pt x="870593" y="2028903"/>
                </a:lnTo>
                <a:cubicBezTo>
                  <a:pt x="847034" y="2021049"/>
                  <a:pt x="827961" y="2005343"/>
                  <a:pt x="815620" y="1982905"/>
                </a:cubicBezTo>
                <a:lnTo>
                  <a:pt x="756160" y="1874081"/>
                </a:lnTo>
                <a:lnTo>
                  <a:pt x="751671" y="1869594"/>
                </a:lnTo>
                <a:cubicBezTo>
                  <a:pt x="734843" y="1856131"/>
                  <a:pt x="713527" y="1853887"/>
                  <a:pt x="692212" y="1863984"/>
                </a:cubicBezTo>
                <a:cubicBezTo>
                  <a:pt x="666408" y="1875202"/>
                  <a:pt x="649579" y="1901006"/>
                  <a:pt x="649579" y="1932420"/>
                </a:cubicBezTo>
                <a:cubicBezTo>
                  <a:pt x="649579" y="1932420"/>
                  <a:pt x="660799" y="2097339"/>
                  <a:pt x="660799" y="2097339"/>
                </a:cubicBezTo>
                <a:lnTo>
                  <a:pt x="439785" y="2367716"/>
                </a:lnTo>
                <a:lnTo>
                  <a:pt x="246817" y="209060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35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45000"/>
                </a:schemeClr>
              </a:gs>
            </a:gsLst>
            <a:lin ang="8100000" scaled="1"/>
            <a:tileRect/>
          </a:gradFill>
          <a:ln w="1098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noAutofit/>
          </a:bodyPr>
          <a:lstStyle/>
          <a:p>
            <a:endParaRPr lang="zh-CN" altLang="en-US" sz="2700"/>
          </a:p>
        </p:txBody>
      </p:sp>
      <p:sp>
        <p:nvSpPr>
          <p:cNvPr id="20" name="任意多边形: 形状 19"/>
          <p:cNvSpPr/>
          <p:nvPr>
            <p:custDataLst>
              <p:tags r:id="rId7"/>
            </p:custDataLst>
          </p:nvPr>
        </p:nvSpPr>
        <p:spPr>
          <a:xfrm>
            <a:off x="11869449" y="4323942"/>
            <a:ext cx="6418551" cy="5963058"/>
          </a:xfrm>
          <a:custGeom>
            <a:avLst/>
            <a:gdLst>
              <a:gd name="connsiteX0" fmla="*/ 1248672 w 4279034"/>
              <a:gd name="connsiteY0" fmla="*/ 0 h 3975372"/>
              <a:gd name="connsiteX1" fmla="*/ 4279034 w 4279034"/>
              <a:gd name="connsiteY1" fmla="*/ 2483399 h 3975372"/>
              <a:gd name="connsiteX2" fmla="*/ 4279034 w 4279034"/>
              <a:gd name="connsiteY2" fmla="*/ 3975372 h 3975372"/>
              <a:gd name="connsiteX3" fmla="*/ 2992668 w 4279034"/>
              <a:gd name="connsiteY3" fmla="*/ 3975372 h 3975372"/>
              <a:gd name="connsiteX4" fmla="*/ 0 w 4279034"/>
              <a:gd name="connsiteY4" fmla="*/ 1523537 h 3975372"/>
              <a:gd name="connsiteX5" fmla="*/ 204185 w 4279034"/>
              <a:gd name="connsiteY5" fmla="*/ 1054584 h 3975372"/>
              <a:gd name="connsiteX6" fmla="*/ 370226 w 4279034"/>
              <a:gd name="connsiteY6" fmla="*/ 673139 h 3975372"/>
              <a:gd name="connsiteX7" fmla="*/ 695576 w 4279034"/>
              <a:gd name="connsiteY7" fmla="*/ 939028 h 3975372"/>
              <a:gd name="connsiteX8" fmla="*/ 721380 w 4279034"/>
              <a:gd name="connsiteY8" fmla="*/ 1135361 h 3975372"/>
              <a:gd name="connsiteX9" fmla="*/ 798791 w 4279034"/>
              <a:gd name="connsiteY9" fmla="*/ 1202674 h 3975372"/>
              <a:gd name="connsiteX10" fmla="*/ 843667 w 4279034"/>
              <a:gd name="connsiteY10" fmla="*/ 1182480 h 3975372"/>
              <a:gd name="connsiteX11" fmla="*/ 848155 w 4279034"/>
              <a:gd name="connsiteY11" fmla="*/ 1177993 h 3975372"/>
              <a:gd name="connsiteX12" fmla="*/ 896396 w 4279034"/>
              <a:gd name="connsiteY12" fmla="*/ 1031025 h 3975372"/>
              <a:gd name="connsiteX13" fmla="*/ 953613 w 4279034"/>
              <a:gd name="connsiteY13" fmla="*/ 961466 h 3975372"/>
              <a:gd name="connsiteX14" fmla="*/ 1082631 w 4279034"/>
              <a:gd name="connsiteY14" fmla="*/ 891909 h 3975372"/>
              <a:gd name="connsiteX15" fmla="*/ 1087119 w 4279034"/>
              <a:gd name="connsiteY15" fmla="*/ 887422 h 3975372"/>
              <a:gd name="connsiteX16" fmla="*/ 1092729 w 4279034"/>
              <a:gd name="connsiteY16" fmla="*/ 823473 h 3975372"/>
              <a:gd name="connsiteX17" fmla="*/ 1016439 w 4279034"/>
              <a:gd name="connsiteY17" fmla="*/ 776354 h 3975372"/>
              <a:gd name="connsiteX18" fmla="*/ 818985 w 4279034"/>
              <a:gd name="connsiteY18" fmla="*/ 789816 h 3975372"/>
              <a:gd name="connsiteX19" fmla="*/ 495879 w 4279034"/>
              <a:gd name="connsiteY19" fmla="*/ 525048 h 3975372"/>
              <a:gd name="connsiteX20" fmla="*/ 829083 w 4279034"/>
              <a:gd name="connsiteY20" fmla="*/ 292815 h 397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79034" h="3975372">
                <a:moveTo>
                  <a:pt x="1248672" y="0"/>
                </a:moveTo>
                <a:lnTo>
                  <a:pt x="4279034" y="2483399"/>
                </a:lnTo>
                <a:lnTo>
                  <a:pt x="4279034" y="3975372"/>
                </a:lnTo>
                <a:lnTo>
                  <a:pt x="2992668" y="3975372"/>
                </a:lnTo>
                <a:lnTo>
                  <a:pt x="0" y="1523537"/>
                </a:lnTo>
                <a:lnTo>
                  <a:pt x="204185" y="1054584"/>
                </a:lnTo>
                <a:lnTo>
                  <a:pt x="370226" y="673139"/>
                </a:lnTo>
                <a:lnTo>
                  <a:pt x="695576" y="939028"/>
                </a:lnTo>
                <a:lnTo>
                  <a:pt x="721380" y="1135361"/>
                </a:lnTo>
                <a:cubicBezTo>
                  <a:pt x="725868" y="1175749"/>
                  <a:pt x="765135" y="1202674"/>
                  <a:pt x="798791" y="1202674"/>
                </a:cubicBezTo>
                <a:cubicBezTo>
                  <a:pt x="816742" y="1202674"/>
                  <a:pt x="832448" y="1195943"/>
                  <a:pt x="843667" y="1182480"/>
                </a:cubicBezTo>
                <a:lnTo>
                  <a:pt x="848155" y="1177993"/>
                </a:lnTo>
                <a:lnTo>
                  <a:pt x="896396" y="1031025"/>
                </a:lnTo>
                <a:cubicBezTo>
                  <a:pt x="905372" y="1000733"/>
                  <a:pt x="926688" y="976051"/>
                  <a:pt x="953613" y="961466"/>
                </a:cubicBezTo>
                <a:lnTo>
                  <a:pt x="1082631" y="891909"/>
                </a:lnTo>
                <a:lnTo>
                  <a:pt x="1087119" y="887422"/>
                </a:lnTo>
                <a:cubicBezTo>
                  <a:pt x="1101704" y="869471"/>
                  <a:pt x="1102825" y="845911"/>
                  <a:pt x="1092729" y="823473"/>
                </a:cubicBezTo>
                <a:cubicBezTo>
                  <a:pt x="1079266" y="795425"/>
                  <a:pt x="1050096" y="776354"/>
                  <a:pt x="1016439" y="776354"/>
                </a:cubicBezTo>
                <a:cubicBezTo>
                  <a:pt x="1016439" y="776354"/>
                  <a:pt x="818985" y="789816"/>
                  <a:pt x="818985" y="789816"/>
                </a:cubicBezTo>
                <a:lnTo>
                  <a:pt x="495879" y="525048"/>
                </a:lnTo>
                <a:lnTo>
                  <a:pt x="829083" y="2928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35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45000"/>
                </a:schemeClr>
              </a:gs>
            </a:gsLst>
            <a:lin ang="13500000" scaled="1"/>
            <a:tileRect/>
          </a:gradFill>
          <a:ln w="1098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noAutofit/>
          </a:bodyPr>
          <a:lstStyle/>
          <a:p>
            <a:endParaRPr lang="zh-CN" altLang="en-US" sz="2700"/>
          </a:p>
        </p:txBody>
      </p:sp>
      <p:grpSp>
        <p:nvGrpSpPr>
          <p:cNvPr id="3" name="Group 9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4" name="Freeform 10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" name="TextBox 11"/>
          <p:cNvSpPr txBox="1"/>
          <p:nvPr/>
        </p:nvSpPr>
        <p:spPr>
          <a:xfrm>
            <a:off x="1455420" y="801370"/>
            <a:ext cx="766699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实验结果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未来工作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455420" y="1698470"/>
            <a:ext cx="5462396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RESULT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55420" y="2168525"/>
            <a:ext cx="11371580" cy="7644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使用更好的</a:t>
            </a: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预训练模型</a:t>
            </a:r>
            <a:endParaRPr lang="zh-CN" altLang="en-US" sz="3200">
              <a:solidFill>
                <a:srgbClr val="2F528F"/>
              </a:solidFill>
              <a:ea typeface="思源黑体 Heavy" panose="020B0A00000000000000" charset="-122"/>
            </a:endParaRPr>
          </a:p>
          <a:p>
            <a:pPr marL="914400" lvl="1" indent="-457200" algn="l">
              <a:lnSpc>
                <a:spcPct val="150000"/>
              </a:lnSpc>
              <a:buClr>
                <a:srgbClr val="1F497D"/>
              </a:buClr>
              <a:buSzTx/>
              <a:buFont typeface="Wingdings" panose="05000000000000000000" charset="0"/>
              <a:buChar char="n"/>
            </a:pPr>
            <a:r>
              <a:rPr lang="zh-CN" altLang="en-US" sz="3200" b="1">
                <a:solidFill>
                  <a:srgbClr val="C00000"/>
                </a:solidFill>
                <a:ea typeface="思源黑体 Heavy" panose="020B0A00000000000000" charset="-122"/>
              </a:rPr>
              <a:t>RoCBert</a:t>
            </a: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，利用对抗学习生成更多噪声数据</a:t>
            </a:r>
            <a:endParaRPr lang="zh-CN" altLang="en-US" sz="3200">
              <a:solidFill>
                <a:srgbClr val="2F528F"/>
              </a:solidFill>
              <a:ea typeface="思源黑体 Heavy" panose="020B0A00000000000000" charset="-122"/>
            </a:endParaRPr>
          </a:p>
          <a:p>
            <a:pPr marL="914400" lvl="1" indent="-457200" algn="l">
              <a:lnSpc>
                <a:spcPct val="150000"/>
              </a:lnSpc>
              <a:buClr>
                <a:srgbClr val="1F497D"/>
              </a:buClr>
              <a:buSzTx/>
              <a:buFont typeface="Wingdings" panose="05000000000000000000" charset="0"/>
              <a:buChar char="n"/>
            </a:pPr>
            <a:r>
              <a:rPr lang="zh-CN" altLang="en-US" sz="3200" b="1">
                <a:solidFill>
                  <a:srgbClr val="C00000"/>
                </a:solidFill>
                <a:ea typeface="思源黑体 Heavy" panose="020B0A00000000000000" charset="-122"/>
              </a:rPr>
              <a:t>CKBERT</a:t>
            </a: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，中文知识库增强</a:t>
            </a:r>
            <a:endParaRPr lang="zh-CN" altLang="en-US" sz="3200">
              <a:solidFill>
                <a:srgbClr val="2F528F"/>
              </a:solidFill>
              <a:ea typeface="思源黑体 Heavy" panose="020B0A00000000000000" charset="-122"/>
            </a:endParaRPr>
          </a:p>
          <a:p>
            <a:pPr marL="457200" indent="-457200" algn="l">
              <a:lnSpc>
                <a:spcPct val="150000"/>
              </a:lnSpc>
              <a:buClr>
                <a:srgbClr val="1F497D"/>
              </a:buClr>
              <a:buSzTx/>
              <a:buFont typeface="Wingdings" panose="05000000000000000000" charset="0"/>
              <a:buChar char="l"/>
            </a:pPr>
            <a:r>
              <a:rPr lang="en-US" altLang="zh-CN" sz="3200" b="1">
                <a:solidFill>
                  <a:srgbClr val="C00000"/>
                </a:solidFill>
                <a:ea typeface="思源黑体 Heavy" panose="020B0A00000000000000" charset="-122"/>
              </a:rPr>
              <a:t>GAN</a:t>
            </a:r>
            <a:r>
              <a:rPr lang="zh-CN" altLang="en-US" sz="3200" b="1">
                <a:solidFill>
                  <a:srgbClr val="C00000"/>
                </a:solidFill>
                <a:ea typeface="思源黑体 Heavy" panose="020B0A00000000000000" charset="-122"/>
              </a:rPr>
              <a:t>优化</a:t>
            </a:r>
            <a:endParaRPr lang="zh-CN" altLang="en-US" sz="3200" b="1">
              <a:solidFill>
                <a:srgbClr val="C00000"/>
              </a:solidFill>
              <a:ea typeface="思源黑体 Heavy" panose="020B0A00000000000000" charset="-122"/>
            </a:endParaRPr>
          </a:p>
          <a:p>
            <a:pPr marL="914400" lvl="1" indent="-457200" algn="l">
              <a:lnSpc>
                <a:spcPct val="150000"/>
              </a:lnSpc>
              <a:buClr>
                <a:srgbClr val="1F497D"/>
              </a:buClr>
              <a:buSzTx/>
              <a:buFont typeface="Wingdings" panose="05000000000000000000" charset="0"/>
              <a:buChar char="n"/>
            </a:pP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引入对抗样本尝试能否提高模型鲁棒性</a:t>
            </a:r>
            <a:endParaRPr lang="zh-CN" altLang="en-US" sz="3200">
              <a:solidFill>
                <a:srgbClr val="2F528F"/>
              </a:solidFill>
              <a:ea typeface="思源黑体 Heavy" panose="020B0A00000000000000" charset="-122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迁移</a:t>
            </a: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学习</a:t>
            </a:r>
            <a:endParaRPr lang="zh-CN" altLang="en-US" sz="3200">
              <a:solidFill>
                <a:srgbClr val="2F528F"/>
              </a:solidFill>
              <a:ea typeface="思源黑体 Heavy" panose="020B0A00000000000000" charset="-122"/>
            </a:endParaRPr>
          </a:p>
          <a:p>
            <a:pPr marL="914400" lvl="1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利用其他数据集上的分类任务实现</a:t>
            </a:r>
            <a:r>
              <a:rPr lang="zh-CN" altLang="en-US" sz="3200" b="1">
                <a:solidFill>
                  <a:srgbClr val="C00000"/>
                </a:solidFill>
                <a:ea typeface="思源黑体 Heavy" panose="020B0A00000000000000" charset="-122"/>
              </a:rPr>
              <a:t>多任务学习</a:t>
            </a:r>
            <a:endParaRPr lang="zh-CN" altLang="en-US" sz="3200">
              <a:solidFill>
                <a:srgbClr val="2F528F"/>
              </a:solidFill>
              <a:ea typeface="思源黑体 Heavy" panose="020B0A00000000000000" charset="-122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生成式数据增强</a:t>
            </a: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方案</a:t>
            </a:r>
            <a:endParaRPr lang="zh-CN" altLang="en-US" sz="3200">
              <a:solidFill>
                <a:srgbClr val="2F528F"/>
              </a:solidFill>
              <a:ea typeface="思源黑体 Heavy" panose="020B0A00000000000000" charset="-122"/>
            </a:endParaRPr>
          </a:p>
          <a:p>
            <a:pPr marL="914400" lvl="1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训练数据中</a:t>
            </a:r>
            <a:r>
              <a:rPr lang="zh-CN" altLang="en-US" sz="3200" b="1">
                <a:solidFill>
                  <a:srgbClr val="C00000"/>
                </a:solidFill>
                <a:ea typeface="思源黑体 Heavy" panose="020B0A00000000000000" charset="-122"/>
              </a:rPr>
              <a:t>预先</a:t>
            </a: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加入</a:t>
            </a:r>
            <a:r>
              <a:rPr lang="zh-CN" altLang="en-US" sz="3200" b="1">
                <a:solidFill>
                  <a:srgbClr val="C00000"/>
                </a:solidFill>
                <a:ea typeface="思源黑体 Heavy" panose="020B0A00000000000000" charset="-122"/>
              </a:rPr>
              <a:t>类别标签</a:t>
            </a: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，喂入</a:t>
            </a: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预训练模型</a:t>
            </a:r>
            <a:r>
              <a:rPr lang="zh-CN" altLang="en-US" sz="3200" b="1">
                <a:solidFill>
                  <a:srgbClr val="C00000"/>
                </a:solidFill>
                <a:ea typeface="思源黑体 Heavy" panose="020B0A00000000000000" charset="-122"/>
              </a:rPr>
              <a:t>微调</a:t>
            </a: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，再通过类别标签和初始词作为提示词生成</a:t>
            </a:r>
            <a:r>
              <a:rPr lang="zh-CN" altLang="en-US" sz="3200">
                <a:solidFill>
                  <a:srgbClr val="2F528F"/>
                </a:solidFill>
                <a:ea typeface="思源黑体 Heavy" panose="020B0A00000000000000" charset="-122"/>
              </a:rPr>
              <a:t>数据</a:t>
            </a:r>
            <a:endParaRPr lang="zh-CN" altLang="en-US" sz="32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0" y="5715000"/>
            <a:ext cx="18288000" cy="462765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66" name="任意多边形: 形状 65"/>
          <p:cNvSpPr/>
          <p:nvPr>
            <p:custDataLst>
              <p:tags r:id="rId2"/>
            </p:custDataLst>
          </p:nvPr>
        </p:nvSpPr>
        <p:spPr>
          <a:xfrm>
            <a:off x="15240182" y="7277268"/>
            <a:ext cx="1923303" cy="1898646"/>
          </a:xfrm>
          <a:custGeom>
            <a:avLst/>
            <a:gdLst>
              <a:gd name="connsiteX0" fmla="*/ 1382820 w 1473826"/>
              <a:gd name="connsiteY0" fmla="*/ 0 h 1454932"/>
              <a:gd name="connsiteX1" fmla="*/ 1438304 w 1473826"/>
              <a:gd name="connsiteY1" fmla="*/ 162969 h 1454932"/>
              <a:gd name="connsiteX2" fmla="*/ 1256926 w 1473826"/>
              <a:gd name="connsiteY2" fmla="*/ 389062 h 1454932"/>
              <a:gd name="connsiteX3" fmla="*/ 1236488 w 1473826"/>
              <a:gd name="connsiteY3" fmla="*/ 425726 h 1454932"/>
              <a:gd name="connsiteX4" fmla="*/ 1174577 w 1473826"/>
              <a:gd name="connsiteY4" fmla="*/ 538664 h 1454932"/>
              <a:gd name="connsiteX5" fmla="*/ 1128797 w 1473826"/>
              <a:gd name="connsiteY5" fmla="*/ 615756 h 1454932"/>
              <a:gd name="connsiteX6" fmla="*/ 988733 w 1473826"/>
              <a:gd name="connsiteY6" fmla="*/ 688539 h 1454932"/>
              <a:gd name="connsiteX7" fmla="*/ 984809 w 1473826"/>
              <a:gd name="connsiteY7" fmla="*/ 689520 h 1454932"/>
              <a:gd name="connsiteX8" fmla="*/ 991513 w 1473826"/>
              <a:gd name="connsiteY8" fmla="*/ 699668 h 1454932"/>
              <a:gd name="connsiteX9" fmla="*/ 991948 w 1473826"/>
              <a:gd name="connsiteY9" fmla="*/ 823736 h 1454932"/>
              <a:gd name="connsiteX10" fmla="*/ 986880 w 1473826"/>
              <a:gd name="connsiteY10" fmla="*/ 830938 h 1454932"/>
              <a:gd name="connsiteX11" fmla="*/ 691165 w 1473826"/>
              <a:gd name="connsiteY11" fmla="*/ 1036627 h 1454932"/>
              <a:gd name="connsiteX12" fmla="*/ 590340 w 1473826"/>
              <a:gd name="connsiteY12" fmla="*/ 1036627 h 1454932"/>
              <a:gd name="connsiteX13" fmla="*/ 324982 w 1473826"/>
              <a:gd name="connsiteY13" fmla="*/ 1072636 h 1454932"/>
              <a:gd name="connsiteX14" fmla="*/ 218761 w 1473826"/>
              <a:gd name="connsiteY14" fmla="*/ 1291200 h 1454932"/>
              <a:gd name="connsiteX15" fmla="*/ 1211909 w 1473826"/>
              <a:gd name="connsiteY15" fmla="*/ 1291255 h 1454932"/>
              <a:gd name="connsiteX16" fmla="*/ 1293658 w 1473826"/>
              <a:gd name="connsiteY16" fmla="*/ 1373094 h 1454932"/>
              <a:gd name="connsiteX17" fmla="*/ 1293658 w 1473826"/>
              <a:gd name="connsiteY17" fmla="*/ 1427657 h 1454932"/>
              <a:gd name="connsiteX18" fmla="*/ 1266408 w 1473826"/>
              <a:gd name="connsiteY18" fmla="*/ 1454933 h 1454932"/>
              <a:gd name="connsiteX19" fmla="*/ 27250 w 1473826"/>
              <a:gd name="connsiteY19" fmla="*/ 1454933 h 1454932"/>
              <a:gd name="connsiteX20" fmla="*/ 0 w 1473826"/>
              <a:gd name="connsiteY20" fmla="*/ 1427657 h 1454932"/>
              <a:gd name="connsiteX21" fmla="*/ 0 w 1473826"/>
              <a:gd name="connsiteY21" fmla="*/ 1373094 h 1454932"/>
              <a:gd name="connsiteX22" fmla="*/ 5504 w 1473826"/>
              <a:gd name="connsiteY22" fmla="*/ 1343468 h 1454932"/>
              <a:gd name="connsiteX23" fmla="*/ 9701 w 1473826"/>
              <a:gd name="connsiteY23" fmla="*/ 1327646 h 1454932"/>
              <a:gd name="connsiteX24" fmla="*/ 452510 w 1473826"/>
              <a:gd name="connsiteY24" fmla="*/ 482250 h 1454932"/>
              <a:gd name="connsiteX25" fmla="*/ 1382820 w 1473826"/>
              <a:gd name="connsiteY25" fmla="*/ 0 h 1454932"/>
              <a:gd name="connsiteX26" fmla="*/ 1153267 w 1473826"/>
              <a:gd name="connsiteY26" fmla="*/ 209563 h 1454932"/>
              <a:gd name="connsiteX27" fmla="*/ 1141386 w 1473826"/>
              <a:gd name="connsiteY27" fmla="*/ 212618 h 1454932"/>
              <a:gd name="connsiteX28" fmla="*/ 422372 w 1473826"/>
              <a:gd name="connsiteY28" fmla="*/ 842777 h 1454932"/>
              <a:gd name="connsiteX29" fmla="*/ 412727 w 1473826"/>
              <a:gd name="connsiteY29" fmla="*/ 859800 h 1454932"/>
              <a:gd name="connsiteX30" fmla="*/ 432836 w 1473826"/>
              <a:gd name="connsiteY30" fmla="*/ 858491 h 1454932"/>
              <a:gd name="connsiteX31" fmla="*/ 604510 w 1473826"/>
              <a:gd name="connsiteY31" fmla="*/ 854672 h 1454932"/>
              <a:gd name="connsiteX32" fmla="*/ 691165 w 1473826"/>
              <a:gd name="connsiteY32" fmla="*/ 854672 h 1454932"/>
              <a:gd name="connsiteX33" fmla="*/ 805560 w 1473826"/>
              <a:gd name="connsiteY33" fmla="*/ 767977 h 1454932"/>
              <a:gd name="connsiteX34" fmla="*/ 809102 w 1473826"/>
              <a:gd name="connsiteY34" fmla="*/ 763558 h 1454932"/>
              <a:gd name="connsiteX35" fmla="*/ 801745 w 1473826"/>
              <a:gd name="connsiteY35" fmla="*/ 755210 h 1454932"/>
              <a:gd name="connsiteX36" fmla="*/ 758145 w 1473826"/>
              <a:gd name="connsiteY36" fmla="*/ 710198 h 1454932"/>
              <a:gd name="connsiteX37" fmla="*/ 747300 w 1473826"/>
              <a:gd name="connsiteY37" fmla="*/ 699777 h 1454932"/>
              <a:gd name="connsiteX38" fmla="*/ 792317 w 1473826"/>
              <a:gd name="connsiteY38" fmla="*/ 544830 h 1454932"/>
              <a:gd name="connsiteX39" fmla="*/ 940229 w 1473826"/>
              <a:gd name="connsiteY39" fmla="*/ 512258 h 1454932"/>
              <a:gd name="connsiteX40" fmla="*/ 960666 w 1473826"/>
              <a:gd name="connsiteY40" fmla="*/ 506856 h 1454932"/>
              <a:gd name="connsiteX41" fmla="*/ 982793 w 1473826"/>
              <a:gd name="connsiteY41" fmla="*/ 500309 h 1454932"/>
              <a:gd name="connsiteX42" fmla="*/ 987262 w 1473826"/>
              <a:gd name="connsiteY42" fmla="*/ 498890 h 1454932"/>
              <a:gd name="connsiteX43" fmla="*/ 1002467 w 1473826"/>
              <a:gd name="connsiteY43" fmla="*/ 473466 h 1454932"/>
              <a:gd name="connsiteX44" fmla="*/ 1016637 w 1473826"/>
              <a:gd name="connsiteY44" fmla="*/ 448696 h 1454932"/>
              <a:gd name="connsiteX45" fmla="*/ 1027810 w 1473826"/>
              <a:gd name="connsiteY45" fmla="*/ 428836 h 1454932"/>
              <a:gd name="connsiteX46" fmla="*/ 1088576 w 1473826"/>
              <a:gd name="connsiteY46" fmla="*/ 317644 h 1454932"/>
              <a:gd name="connsiteX47" fmla="*/ 1153267 w 1473826"/>
              <a:gd name="connsiteY47" fmla="*/ 209508 h 145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73826" h="1454932">
                <a:moveTo>
                  <a:pt x="1382820" y="0"/>
                </a:moveTo>
                <a:cubicBezTo>
                  <a:pt x="1469473" y="0"/>
                  <a:pt x="1506921" y="109937"/>
                  <a:pt x="1438304" y="162969"/>
                </a:cubicBezTo>
                <a:cubicBezTo>
                  <a:pt x="1366634" y="218347"/>
                  <a:pt x="1319764" y="278361"/>
                  <a:pt x="1256926" y="389062"/>
                </a:cubicBezTo>
                <a:lnTo>
                  <a:pt x="1236488" y="425726"/>
                </a:lnTo>
                <a:lnTo>
                  <a:pt x="1174577" y="538664"/>
                </a:lnTo>
                <a:cubicBezTo>
                  <a:pt x="1158773" y="566489"/>
                  <a:pt x="1144058" y="591368"/>
                  <a:pt x="1128797" y="615756"/>
                </a:cubicBezTo>
                <a:cubicBezTo>
                  <a:pt x="1108033" y="648873"/>
                  <a:pt x="1073752" y="667205"/>
                  <a:pt x="988733" y="688539"/>
                </a:cubicBezTo>
                <a:lnTo>
                  <a:pt x="984809" y="689520"/>
                </a:lnTo>
                <a:lnTo>
                  <a:pt x="991513" y="699668"/>
                </a:lnTo>
                <a:cubicBezTo>
                  <a:pt x="1019689" y="744789"/>
                  <a:pt x="1020398" y="781344"/>
                  <a:pt x="991948" y="823736"/>
                </a:cubicBezTo>
                <a:lnTo>
                  <a:pt x="986880" y="830938"/>
                </a:lnTo>
                <a:cubicBezTo>
                  <a:pt x="887472" y="965973"/>
                  <a:pt x="799674" y="1036627"/>
                  <a:pt x="691165" y="1036627"/>
                </a:cubicBezTo>
                <a:lnTo>
                  <a:pt x="590340" y="1036627"/>
                </a:lnTo>
                <a:cubicBezTo>
                  <a:pt x="401554" y="1037717"/>
                  <a:pt x="343674" y="1047538"/>
                  <a:pt x="324982" y="1072636"/>
                </a:cubicBezTo>
                <a:cubicBezTo>
                  <a:pt x="299422" y="1107117"/>
                  <a:pt x="263288" y="1180881"/>
                  <a:pt x="218761" y="1291200"/>
                </a:cubicBezTo>
                <a:lnTo>
                  <a:pt x="1211909" y="1291255"/>
                </a:lnTo>
                <a:cubicBezTo>
                  <a:pt x="1257058" y="1291255"/>
                  <a:pt x="1293658" y="1327895"/>
                  <a:pt x="1293658" y="1373094"/>
                </a:cubicBezTo>
                <a:lnTo>
                  <a:pt x="1293658" y="1427657"/>
                </a:lnTo>
                <a:cubicBezTo>
                  <a:pt x="1293658" y="1442719"/>
                  <a:pt x="1281458" y="1454933"/>
                  <a:pt x="1266408" y="1454933"/>
                </a:cubicBezTo>
                <a:lnTo>
                  <a:pt x="27250" y="1454933"/>
                </a:lnTo>
                <a:cubicBezTo>
                  <a:pt x="12200" y="1454933"/>
                  <a:pt x="0" y="1442719"/>
                  <a:pt x="0" y="1427657"/>
                </a:cubicBezTo>
                <a:lnTo>
                  <a:pt x="0" y="1373094"/>
                </a:lnTo>
                <a:cubicBezTo>
                  <a:pt x="0" y="1362618"/>
                  <a:pt x="1962" y="1352634"/>
                  <a:pt x="5504" y="1343468"/>
                </a:cubicBezTo>
                <a:cubicBezTo>
                  <a:pt x="6431" y="1338285"/>
                  <a:pt x="7848" y="1333047"/>
                  <a:pt x="9701" y="1327646"/>
                </a:cubicBezTo>
                <a:cubicBezTo>
                  <a:pt x="123442" y="999199"/>
                  <a:pt x="265685" y="712271"/>
                  <a:pt x="452510" y="482250"/>
                </a:cubicBezTo>
                <a:cubicBezTo>
                  <a:pt x="702773" y="174099"/>
                  <a:pt x="1011460" y="0"/>
                  <a:pt x="1382820" y="0"/>
                </a:cubicBezTo>
                <a:close/>
                <a:moveTo>
                  <a:pt x="1153267" y="209563"/>
                </a:moveTo>
                <a:lnTo>
                  <a:pt x="1141386" y="212618"/>
                </a:lnTo>
                <a:cubicBezTo>
                  <a:pt x="847197" y="290474"/>
                  <a:pt x="611323" y="513240"/>
                  <a:pt x="422372" y="842777"/>
                </a:cubicBezTo>
                <a:lnTo>
                  <a:pt x="412727" y="859800"/>
                </a:lnTo>
                <a:lnTo>
                  <a:pt x="432836" y="858491"/>
                </a:lnTo>
                <a:cubicBezTo>
                  <a:pt x="490016" y="855644"/>
                  <a:pt x="547262" y="854371"/>
                  <a:pt x="604510" y="854672"/>
                </a:cubicBezTo>
                <a:lnTo>
                  <a:pt x="691165" y="854672"/>
                </a:lnTo>
                <a:cubicBezTo>
                  <a:pt x="717597" y="854672"/>
                  <a:pt x="755584" y="827992"/>
                  <a:pt x="805560" y="767977"/>
                </a:cubicBezTo>
                <a:lnTo>
                  <a:pt x="809102" y="763558"/>
                </a:lnTo>
                <a:lnTo>
                  <a:pt x="801745" y="755210"/>
                </a:lnTo>
                <a:cubicBezTo>
                  <a:pt x="787695" y="739744"/>
                  <a:pt x="773154" y="724732"/>
                  <a:pt x="758145" y="710198"/>
                </a:cubicBezTo>
                <a:lnTo>
                  <a:pt x="747300" y="699777"/>
                </a:lnTo>
                <a:cubicBezTo>
                  <a:pt x="694162" y="648928"/>
                  <a:pt x="720214" y="559233"/>
                  <a:pt x="792317" y="544830"/>
                </a:cubicBezTo>
                <a:cubicBezTo>
                  <a:pt x="841882" y="535200"/>
                  <a:pt x="891201" y="524340"/>
                  <a:pt x="940229" y="512258"/>
                </a:cubicBezTo>
                <a:lnTo>
                  <a:pt x="960666" y="506856"/>
                </a:lnTo>
                <a:cubicBezTo>
                  <a:pt x="969222" y="504509"/>
                  <a:pt x="976634" y="502327"/>
                  <a:pt x="982793" y="500309"/>
                </a:cubicBezTo>
                <a:lnTo>
                  <a:pt x="987262" y="498890"/>
                </a:lnTo>
                <a:lnTo>
                  <a:pt x="1002467" y="473466"/>
                </a:lnTo>
                <a:lnTo>
                  <a:pt x="1016637" y="448696"/>
                </a:lnTo>
                <a:lnTo>
                  <a:pt x="1027810" y="428836"/>
                </a:lnTo>
                <a:lnTo>
                  <a:pt x="1088576" y="317644"/>
                </a:lnTo>
                <a:cubicBezTo>
                  <a:pt x="1108831" y="280830"/>
                  <a:pt x="1130408" y="244760"/>
                  <a:pt x="1153267" y="20950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  <a:alpha val="3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43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700"/>
          </a:p>
        </p:txBody>
      </p:sp>
      <p:grpSp>
        <p:nvGrpSpPr>
          <p:cNvPr id="28" name="Group 9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9" name="Freeform 10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p>
              <a:endParaRPr lang="zh-CN" altLang="en-US"/>
            </a:p>
          </p:txBody>
        </p:sp>
      </p:grpSp>
      <p:sp>
        <p:nvSpPr>
          <p:cNvPr id="30" name="TextBox 11"/>
          <p:cNvSpPr txBox="1"/>
          <p:nvPr/>
        </p:nvSpPr>
        <p:spPr>
          <a:xfrm>
            <a:off x="1455420" y="801370"/>
            <a:ext cx="766699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参考内容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31" name="TextBox 12"/>
          <p:cNvSpPr txBox="1"/>
          <p:nvPr/>
        </p:nvSpPr>
        <p:spPr>
          <a:xfrm>
            <a:off x="1455420" y="1698470"/>
            <a:ext cx="5462396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REFFFFFFFFFFRENCES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32" name="Freeform 19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55613" y="2171700"/>
            <a:ext cx="17376775" cy="7239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14350" indent="-514350" algn="l">
              <a:lnSpc>
                <a:spcPct val="200000"/>
              </a:lnSpc>
              <a:buClr>
                <a:srgbClr val="10253F"/>
              </a:buClr>
              <a:buSzTx/>
              <a:buFont typeface="+mj-lt"/>
              <a:buAutoNum type="arabicPeriod"/>
            </a:pP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4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LSTM-CRF Neural Network With Gated Self Attention for Chinese NER | IEEE Journals &amp; Magazine | IEEE Xplore</a:t>
            </a:r>
            <a:endParaRPr lang="en-US" altLang="zh-CN" sz="2400">
              <a:solidFill>
                <a:schemeClr val="tx2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hlinkClick r:id="rId4" action="ppaction://hlinkfile">
                <a:extLst>
                  <a:ext uri="{DAF060AB-1E55-43B9-8AAB-6FB025537F2F}">
                    <wpsdc:hlinkClr xmlns:wpsdc="http://www.wps.cn/officeDocument/2017/drawingmlCustomData" val="10253F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pPr marL="514350" indent="-514350">
              <a:lnSpc>
                <a:spcPct val="200000"/>
              </a:lnSpc>
              <a:buClr>
                <a:srgbClr val="10253F"/>
              </a:buClr>
              <a:buFont typeface="+mj-lt"/>
              <a:buAutoNum type="arabicPeriod"/>
            </a:pP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z814081807/DeepNER: 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天池中药说明书实体识别挑战冠军方案；中文命名实体识别；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NER; BERT-CRF &amp; BERT-SPAN &amp; BERT-MRC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；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Pytorch (github.com)</a:t>
            </a:r>
            <a:endParaRPr lang="en-US" altLang="zh-CN" sz="2400">
              <a:solidFill>
                <a:schemeClr val="tx2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  <a:hlinkClick r:id="rId5" action="ppaction://hlinkfile">
                <a:extLst>
                  <a:ext uri="{DAF060AB-1E55-43B9-8AAB-6FB025537F2F}">
                    <wpsdc:hlinkClr xmlns:wpsdc="http://www.wps.cn/officeDocument/2017/drawingmlCustomData" val="10253F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pPr marL="514350" indent="-514350">
              <a:lnSpc>
                <a:spcPct val="200000"/>
              </a:lnSpc>
              <a:buClr>
                <a:srgbClr val="1E1C11"/>
              </a:buClr>
              <a:buFont typeface="+mj-lt"/>
              <a:buAutoNum type="arabicPeriod"/>
            </a:pP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ymcui/Chinese-BERT-wwm: Pre-Training with Whole Word Masking for Chinese BERT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（中文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BERT-wwm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系列模型） 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(github.com)</a:t>
            </a:r>
            <a:endParaRPr lang="en-US" altLang="zh-CN" sz="2400">
              <a:solidFill>
                <a:schemeClr val="tx2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hlinkClick r:id="rId5" action="ppaction://hlinkfile">
                <a:extLst>
                  <a:ext uri="{DAF060AB-1E55-43B9-8AAB-6FB025537F2F}">
                    <wpsdc:hlinkClr xmlns:wpsdc="http://www.wps.cn/officeDocument/2017/drawingmlCustomData" val="10253F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pPr marL="514350" indent="-514350">
              <a:lnSpc>
                <a:spcPct val="200000"/>
              </a:lnSpc>
              <a:buClr>
                <a:srgbClr val="10253F"/>
              </a:buClr>
              <a:buFont typeface="+mj-lt"/>
              <a:buAutoNum type="arabicPeriod"/>
            </a:pP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lonePatient/awesome-pretrained-chinese-nlp-models: Awesome Pretrained Chinese NLP Models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，高质量中文预训练模型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&amp;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大模型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&amp;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多模态模型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&amp;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大语言模型集合 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(github.com)</a:t>
            </a:r>
            <a:endParaRPr lang="en-US" altLang="zh-CN" sz="2400">
              <a:solidFill>
                <a:schemeClr val="tx2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  <a:hlinkClick r:id="rId5" action="ppaction://hlinkfile">
                <a:extLst>
                  <a:ext uri="{DAF060AB-1E55-43B9-8AAB-6FB025537F2F}">
                    <wpsdc:hlinkClr xmlns:wpsdc="http://www.wps.cn/officeDocument/2017/drawingmlCustomData" val="10253F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pPr marL="514350" indent="-514350">
              <a:lnSpc>
                <a:spcPct val="200000"/>
              </a:lnSpc>
              <a:buClr>
                <a:srgbClr val="10253F"/>
              </a:buClr>
              <a:buFont typeface="+mj-lt"/>
              <a:buAutoNum type="arabicPeriod"/>
            </a:pP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一文了解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NLP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中的数据增强方法 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- 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知乎 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(zhihu.com)</a:t>
            </a:r>
            <a:endParaRPr lang="en-US" altLang="zh-CN" sz="2400">
              <a:solidFill>
                <a:schemeClr val="tx2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hlinkClick r:id="rId5" action="ppaction://hlinkfile">
                <a:extLst>
                  <a:ext uri="{DAF060AB-1E55-43B9-8AAB-6FB025537F2F}">
                    <wpsdc:hlinkClr xmlns:wpsdc="http://www.wps.cn/officeDocument/2017/drawingmlCustomData" val="10253F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pPr marL="514350" indent="-514350">
              <a:lnSpc>
                <a:spcPct val="200000"/>
              </a:lnSpc>
              <a:buClr>
                <a:srgbClr val="10253F"/>
              </a:buClr>
              <a:buFont typeface="+mj-lt"/>
              <a:buAutoNum type="arabicPeriod"/>
            </a:pP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taishan1994/BERT-BILSTM-CRF: 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使用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BERT-BILSTM-CRF</a:t>
            </a:r>
            <a:r>
              <a:rPr lang="zh-CN" altLang="en-US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进行中文命名实体识别。 </a:t>
            </a:r>
            <a:r>
              <a:rPr lang="en-US" altLang="zh-CN" sz="2400">
                <a:solidFill>
                  <a:schemeClr val="tx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0253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(github.com)</a:t>
            </a:r>
            <a:endParaRPr lang="en-US" altLang="zh-CN" sz="2400">
              <a:solidFill>
                <a:schemeClr val="tx2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  <a:hlinkClick r:id="rId5" action="ppaction://hlinkfile">
                <a:extLst>
                  <a:ext uri="{DAF060AB-1E55-43B9-8AAB-6FB025537F2F}">
                    <wpsdc:hlinkClr xmlns:wpsdc="http://www.wps.cn/officeDocument/2017/drawingmlCustomData" val="10253F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" y="9041522"/>
            <a:ext cx="18252596" cy="1267599"/>
            <a:chOff x="0" y="0"/>
            <a:chExt cx="24336794" cy="1690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36756" cy="1690116"/>
            </a:xfrm>
            <a:custGeom>
              <a:avLst/>
              <a:gdLst/>
              <a:ahLst/>
              <a:cxnLst/>
              <a:rect l="l" t="t" r="r" b="b"/>
              <a:pathLst>
                <a:path w="24336756" h="1690116">
                  <a:moveTo>
                    <a:pt x="0" y="0"/>
                  </a:moveTo>
                  <a:lnTo>
                    <a:pt x="24336756" y="0"/>
                  </a:lnTo>
                  <a:lnTo>
                    <a:pt x="24336756" y="1690116"/>
                  </a:lnTo>
                  <a:lnTo>
                    <a:pt x="0" y="1690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485950"/>
            <a:ext cx="18278788" cy="801050"/>
            <a:chOff x="0" y="0"/>
            <a:chExt cx="24371718" cy="10680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1681" cy="1068070"/>
            </a:xfrm>
            <a:custGeom>
              <a:avLst/>
              <a:gdLst/>
              <a:ahLst/>
              <a:cxnLst/>
              <a:rect l="l" t="t" r="r" b="b"/>
              <a:pathLst>
                <a:path w="24371681" h="1068070">
                  <a:moveTo>
                    <a:pt x="0" y="0"/>
                  </a:moveTo>
                  <a:lnTo>
                    <a:pt x="24371681" y="0"/>
                  </a:lnTo>
                  <a:lnTo>
                    <a:pt x="24371681" y="1068070"/>
                  </a:lnTo>
                  <a:lnTo>
                    <a:pt x="0" y="1068070"/>
                  </a:lnTo>
                  <a:close/>
                </a:path>
              </a:pathLst>
            </a:custGeom>
            <a:solidFill>
              <a:srgbClr val="001C54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19709" y="1204891"/>
            <a:ext cx="6139592" cy="6139592"/>
            <a:chOff x="0" y="0"/>
            <a:chExt cx="8186122" cy="8186122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7932166" cy="7932166"/>
            </a:xfrm>
            <a:custGeom>
              <a:avLst/>
              <a:gdLst/>
              <a:ahLst/>
              <a:cxnLst/>
              <a:rect l="l" t="t" r="r" b="b"/>
              <a:pathLst>
                <a:path w="7932166" h="7932166">
                  <a:moveTo>
                    <a:pt x="0" y="3966083"/>
                  </a:moveTo>
                  <a:cubicBezTo>
                    <a:pt x="0" y="1775714"/>
                    <a:pt x="1775714" y="0"/>
                    <a:pt x="3966083" y="0"/>
                  </a:cubicBezTo>
                  <a:cubicBezTo>
                    <a:pt x="6156452" y="0"/>
                    <a:pt x="7932166" y="1775714"/>
                    <a:pt x="7932166" y="3966083"/>
                  </a:cubicBezTo>
                  <a:cubicBezTo>
                    <a:pt x="7932166" y="6156452"/>
                    <a:pt x="6156452" y="7932166"/>
                    <a:pt x="3966083" y="7932166"/>
                  </a:cubicBezTo>
                  <a:cubicBezTo>
                    <a:pt x="1775714" y="7932166"/>
                    <a:pt x="0" y="6156452"/>
                    <a:pt x="0" y="3966083"/>
                  </a:cubicBezTo>
                  <a:close/>
                </a:path>
              </a:pathLst>
            </a:custGeom>
            <a:blipFill>
              <a:blip r:embed="rId1"/>
              <a:stretch>
                <a:fillRect t="-24999" b="-2499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186166" cy="8186166"/>
            </a:xfrm>
            <a:custGeom>
              <a:avLst/>
              <a:gdLst/>
              <a:ahLst/>
              <a:cxnLst/>
              <a:rect l="l" t="t" r="r" b="b"/>
              <a:pathLst>
                <a:path w="8186166" h="8186166">
                  <a:moveTo>
                    <a:pt x="0" y="4093083"/>
                  </a:moveTo>
                  <a:cubicBezTo>
                    <a:pt x="0" y="1832483"/>
                    <a:pt x="1832483" y="0"/>
                    <a:pt x="4093083" y="0"/>
                  </a:cubicBezTo>
                  <a:lnTo>
                    <a:pt x="4093083" y="127000"/>
                  </a:lnTo>
                  <a:lnTo>
                    <a:pt x="4093083" y="0"/>
                  </a:lnTo>
                  <a:cubicBezTo>
                    <a:pt x="6353556" y="0"/>
                    <a:pt x="8186166" y="1832483"/>
                    <a:pt x="8186166" y="4093083"/>
                  </a:cubicBezTo>
                  <a:lnTo>
                    <a:pt x="8059166" y="4093083"/>
                  </a:lnTo>
                  <a:lnTo>
                    <a:pt x="8186166" y="4093083"/>
                  </a:lnTo>
                  <a:cubicBezTo>
                    <a:pt x="8186166" y="6353556"/>
                    <a:pt x="6353683" y="8186166"/>
                    <a:pt x="4093083" y="8186166"/>
                  </a:cubicBezTo>
                  <a:lnTo>
                    <a:pt x="4093083" y="8059166"/>
                  </a:lnTo>
                  <a:lnTo>
                    <a:pt x="4093083" y="8186166"/>
                  </a:lnTo>
                  <a:cubicBezTo>
                    <a:pt x="1832483" y="8186166"/>
                    <a:pt x="0" y="6353556"/>
                    <a:pt x="0" y="4093083"/>
                  </a:cubicBezTo>
                  <a:lnTo>
                    <a:pt x="127000" y="4093083"/>
                  </a:lnTo>
                  <a:lnTo>
                    <a:pt x="254000" y="4093083"/>
                  </a:lnTo>
                  <a:lnTo>
                    <a:pt x="127000" y="4093083"/>
                  </a:lnTo>
                  <a:lnTo>
                    <a:pt x="0" y="4093083"/>
                  </a:lnTo>
                  <a:moveTo>
                    <a:pt x="254000" y="4093083"/>
                  </a:moveTo>
                  <a:cubicBezTo>
                    <a:pt x="254000" y="4163187"/>
                    <a:pt x="197104" y="4220083"/>
                    <a:pt x="127000" y="4220083"/>
                  </a:cubicBezTo>
                  <a:cubicBezTo>
                    <a:pt x="56896" y="4220083"/>
                    <a:pt x="0" y="4163187"/>
                    <a:pt x="0" y="4093083"/>
                  </a:cubicBezTo>
                  <a:cubicBezTo>
                    <a:pt x="0" y="4022979"/>
                    <a:pt x="56896" y="3966083"/>
                    <a:pt x="127000" y="3966083"/>
                  </a:cubicBezTo>
                  <a:cubicBezTo>
                    <a:pt x="197104" y="3966083"/>
                    <a:pt x="254000" y="4022979"/>
                    <a:pt x="254000" y="4093083"/>
                  </a:cubicBezTo>
                  <a:cubicBezTo>
                    <a:pt x="254000" y="6213348"/>
                    <a:pt x="1972818" y="7932166"/>
                    <a:pt x="4093083" y="7932166"/>
                  </a:cubicBezTo>
                  <a:cubicBezTo>
                    <a:pt x="6213348" y="7932166"/>
                    <a:pt x="7932166" y="6213348"/>
                    <a:pt x="7932166" y="4093083"/>
                  </a:cubicBezTo>
                  <a:cubicBezTo>
                    <a:pt x="7932166" y="1972818"/>
                    <a:pt x="6213348" y="254000"/>
                    <a:pt x="4093083" y="254000"/>
                  </a:cubicBezTo>
                  <a:lnTo>
                    <a:pt x="4093083" y="127000"/>
                  </a:lnTo>
                  <a:lnTo>
                    <a:pt x="4093083" y="254000"/>
                  </a:lnTo>
                  <a:cubicBezTo>
                    <a:pt x="1972818" y="254000"/>
                    <a:pt x="254000" y="1972818"/>
                    <a:pt x="254000" y="409308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3818" y="6672487"/>
            <a:ext cx="3150938" cy="671995"/>
            <a:chOff x="0" y="0"/>
            <a:chExt cx="4201251" cy="8959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01361" cy="895985"/>
            </a:xfrm>
            <a:custGeom>
              <a:avLst/>
              <a:gdLst/>
              <a:ahLst/>
              <a:cxnLst/>
              <a:rect l="l" t="t" r="r" b="b"/>
              <a:pathLst>
                <a:path w="4201361" h="895985">
                  <a:moveTo>
                    <a:pt x="0" y="448056"/>
                  </a:moveTo>
                  <a:cubicBezTo>
                    <a:pt x="0" y="200533"/>
                    <a:pt x="232624" y="0"/>
                    <a:pt x="519758" y="0"/>
                  </a:cubicBezTo>
                  <a:lnTo>
                    <a:pt x="3681620" y="0"/>
                  </a:lnTo>
                  <a:cubicBezTo>
                    <a:pt x="3968607" y="0"/>
                    <a:pt x="4201361" y="200533"/>
                    <a:pt x="4201361" y="448056"/>
                  </a:cubicBezTo>
                  <a:cubicBezTo>
                    <a:pt x="4201361" y="695579"/>
                    <a:pt x="3968607" y="895985"/>
                    <a:pt x="3681620" y="895985"/>
                  </a:cubicBezTo>
                  <a:lnTo>
                    <a:pt x="519758" y="895985"/>
                  </a:lnTo>
                  <a:cubicBezTo>
                    <a:pt x="232624" y="895985"/>
                    <a:pt x="0" y="695452"/>
                    <a:pt x="0" y="44805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98546" y="6672487"/>
            <a:ext cx="2716257" cy="671995"/>
            <a:chOff x="0" y="0"/>
            <a:chExt cx="3621676" cy="8959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21786" cy="895985"/>
            </a:xfrm>
            <a:custGeom>
              <a:avLst/>
              <a:gdLst/>
              <a:ahLst/>
              <a:cxnLst/>
              <a:rect l="l" t="t" r="r" b="b"/>
              <a:pathLst>
                <a:path w="3621786" h="895985">
                  <a:moveTo>
                    <a:pt x="0" y="448056"/>
                  </a:moveTo>
                  <a:cubicBezTo>
                    <a:pt x="0" y="200533"/>
                    <a:pt x="200533" y="0"/>
                    <a:pt x="448056" y="0"/>
                  </a:cubicBezTo>
                  <a:lnTo>
                    <a:pt x="3173730" y="0"/>
                  </a:lnTo>
                  <a:cubicBezTo>
                    <a:pt x="3421126" y="0"/>
                    <a:pt x="3621786" y="200533"/>
                    <a:pt x="3621786" y="448056"/>
                  </a:cubicBezTo>
                  <a:cubicBezTo>
                    <a:pt x="3621786" y="695579"/>
                    <a:pt x="3421126" y="895985"/>
                    <a:pt x="3173730" y="895985"/>
                  </a:cubicBezTo>
                  <a:lnTo>
                    <a:pt x="448056" y="895985"/>
                  </a:lnTo>
                  <a:cubicBezTo>
                    <a:pt x="200533" y="895985"/>
                    <a:pt x="0" y="695452"/>
                    <a:pt x="0" y="44805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23818" y="2985444"/>
            <a:ext cx="822397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ea typeface="思源黑体 Heavy" panose="020B0A00000000000000" charset="-122"/>
              </a:rPr>
              <a:t>感谢聆听</a:t>
            </a:r>
            <a:endParaRPr lang="en-US" sz="7200">
              <a:solidFill>
                <a:srgbClr val="FFFFFF"/>
              </a:solidFill>
              <a:ea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385743" y="6803734"/>
            <a:ext cx="234186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1C54"/>
                </a:solidFill>
                <a:ea typeface="思源黑体 Light" panose="020B0400000000000000" charset="-122"/>
              </a:rPr>
              <a:t>时间：2024.11</a:t>
            </a:r>
            <a:endParaRPr lang="en-US" sz="2700">
              <a:solidFill>
                <a:srgbClr val="001C54"/>
              </a:solidFill>
              <a:ea typeface="思源黑体 Light" panose="020B04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96861" y="6803734"/>
            <a:ext cx="300485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1C54"/>
                </a:solidFill>
                <a:ea typeface="思源黑体" panose="020B0500000000000000" charset="-122"/>
              </a:rPr>
              <a:t>汇报人：</a:t>
            </a:r>
            <a:r>
              <a:rPr lang="zh-CN" altLang="en-US" sz="2700">
                <a:solidFill>
                  <a:srgbClr val="001C54"/>
                </a:solidFill>
                <a:ea typeface="思源黑体" panose="020B0500000000000000" charset="-122"/>
              </a:rPr>
              <a:t>王昭</a:t>
            </a:r>
            <a:endParaRPr lang="zh-CN" altLang="en-US" sz="2700">
              <a:solidFill>
                <a:srgbClr val="001C54"/>
              </a:solidFill>
              <a:ea typeface="思源黑体" panose="020B05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3818" y="4148914"/>
            <a:ext cx="822397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思源黑体 Light" panose="020B0400000000000000" charset="-122"/>
              </a:rPr>
              <a:t>THANKS FOR LISTENING </a:t>
            </a:r>
            <a:endParaRPr lang="en-US" sz="3000">
              <a:solidFill>
                <a:srgbClr val="FFFFFF"/>
              </a:solidFill>
              <a:latin typeface="思源黑体 Light" panose="020B04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48631" y="389818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7"/>
                </a:lnTo>
                <a:lnTo>
                  <a:pt x="0" y="1630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8518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756309" y="4958956"/>
            <a:ext cx="6904509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zh-CN" altLang="en-US" sz="6600">
                <a:solidFill>
                  <a:srgbClr val="FFFFFF"/>
                </a:solidFill>
                <a:ea typeface="思源黑体 Heavy" panose="020B0A00000000000000" charset="-122"/>
              </a:rPr>
              <a:t>实验目的</a:t>
            </a:r>
            <a:endParaRPr lang="zh-CN" altLang="en-US" sz="6600">
              <a:solidFill>
                <a:srgbClr val="FFFFFF"/>
              </a:solidFill>
              <a:ea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56309" y="3282575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思源黑体 Heavy" panose="020B0A00000000000000" charset="-122"/>
              </a:rPr>
              <a:t>01</a:t>
            </a:r>
            <a:endParaRPr lang="en-US" sz="108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56309" y="6057427"/>
            <a:ext cx="6904509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思源黑体 Light" panose="020B0400000000000000" charset="-122"/>
              </a:rPr>
              <a:t>EXPERIMENTAL PURPOSE</a:t>
            </a:r>
            <a:endParaRPr lang="en-US" sz="3000" u="none">
              <a:solidFill>
                <a:srgbClr val="FFFFFF"/>
              </a:solidFill>
              <a:latin typeface="思源黑体 Light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5494" y="801493"/>
            <a:ext cx="6304816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 dirty="0">
                <a:solidFill>
                  <a:srgbClr val="001C54"/>
                </a:solidFill>
                <a:ea typeface="思源黑体 Bold" panose="020B0800000000000000" charset="-122"/>
              </a:rPr>
              <a:t>实验目的</a:t>
            </a:r>
            <a:endParaRPr lang="zh-CN" altLang="en-US" sz="4800" dirty="0">
              <a:solidFill>
                <a:srgbClr val="001C54"/>
              </a:solidFill>
              <a:ea typeface="思源黑体 Bold" panose="020B08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55494" y="1698470"/>
            <a:ext cx="6285100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EXPERIMENTAL PURPOSE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 rot="0">
            <a:off x="1402715" y="2687320"/>
            <a:ext cx="4358005" cy="6603365"/>
            <a:chOff x="3406" y="4536"/>
            <a:chExt cx="6863" cy="10399"/>
          </a:xfrm>
        </p:grpSpPr>
        <p:grpSp>
          <p:nvGrpSpPr>
            <p:cNvPr id="5" name="Group 5"/>
            <p:cNvGrpSpPr/>
            <p:nvPr>
              <p:custDataLst>
                <p:tags r:id="rId2"/>
              </p:custDataLst>
            </p:nvPr>
          </p:nvGrpSpPr>
          <p:grpSpPr>
            <a:xfrm>
              <a:off x="3406" y="4536"/>
              <a:ext cx="6863" cy="10399"/>
              <a:chOff x="0" y="0"/>
              <a:chExt cx="5810250" cy="8804275"/>
            </a:xfrm>
          </p:grpSpPr>
          <p:sp>
            <p:nvSpPr>
              <p:cNvPr id="6" name="Freeform 6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5810250" cy="8804275"/>
              </a:xfrm>
              <a:custGeom>
                <a:avLst/>
                <a:gdLst/>
                <a:ahLst/>
                <a:cxnLst/>
                <a:rect l="l" t="t" r="r" b="b"/>
                <a:pathLst>
                  <a:path w="5810250" h="8804275">
                    <a:moveTo>
                      <a:pt x="0" y="0"/>
                    </a:moveTo>
                    <a:lnTo>
                      <a:pt x="5810250" y="0"/>
                    </a:lnTo>
                    <a:lnTo>
                      <a:pt x="5810250" y="8804275"/>
                    </a:lnTo>
                    <a:lnTo>
                      <a:pt x="0" y="880427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" name="TextBox 7"/>
            <p:cNvSpPr txBox="1"/>
            <p:nvPr>
              <p:custDataLst>
                <p:tags r:id="rId4"/>
              </p:custDataLst>
            </p:nvPr>
          </p:nvSpPr>
          <p:spPr>
            <a:xfrm>
              <a:off x="3406" y="4536"/>
              <a:ext cx="2420" cy="1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思源黑体 Heavy" panose="020B0A00000000000000" charset="-122"/>
                </a:rPr>
                <a:t>01</a:t>
              </a:r>
              <a:endParaRPr lang="en-US" sz="8000" dirty="0">
                <a:solidFill>
                  <a:srgbClr val="FFFFFF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14" name="TextBox 14"/>
            <p:cNvSpPr txBox="1"/>
            <p:nvPr>
              <p:custDataLst>
                <p:tags r:id="rId5"/>
              </p:custDataLst>
            </p:nvPr>
          </p:nvSpPr>
          <p:spPr>
            <a:xfrm>
              <a:off x="3814" y="6308"/>
              <a:ext cx="6046" cy="4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buClrTx/>
                <a:buSzTx/>
                <a:buFontTx/>
              </a:pPr>
              <a:r>
                <a:rPr lang="en-US" sz="3200" spc="180" dirty="0" err="1">
                  <a:solidFill>
                    <a:srgbClr val="FFFFFF"/>
                  </a:solidFill>
                  <a:ea typeface="思源黑体 Light" panose="020B0400000000000000" charset="-122"/>
                  <a:sym typeface="+mn-ea"/>
                </a:rPr>
                <a:t>了解命名实体识别任务</a:t>
              </a:r>
              <a:r>
                <a:rPr lang="en-US" sz="3200" spc="180" dirty="0">
                  <a:solidFill>
                    <a:srgbClr val="FFFFFF"/>
                  </a:solidFill>
                  <a:ea typeface="思源黑体 Light" panose="020B0400000000000000" charset="-122"/>
                  <a:sym typeface="+mn-ea"/>
                </a:rPr>
                <a:t>，</a:t>
              </a:r>
              <a:r>
                <a:rPr lang="zh-CN" altLang="en-US" sz="3200" spc="180" dirty="0">
                  <a:solidFill>
                    <a:srgbClr val="FFFFFF"/>
                  </a:solidFill>
                  <a:ea typeface="思源黑体 Light" panose="020B0400000000000000" charset="-122"/>
                  <a:sym typeface="+mn-ea"/>
                </a:rPr>
                <a:t>熟悉他的实验流程，</a:t>
              </a:r>
              <a:r>
                <a:rPr lang="en-US" sz="3200" spc="180" dirty="0" err="1">
                  <a:solidFill>
                    <a:srgbClr val="FFFFFF"/>
                  </a:solidFill>
                  <a:ea typeface="思源黑体 Light" panose="020B0400000000000000" charset="-122"/>
                  <a:sym typeface="+mn-ea"/>
                </a:rPr>
                <a:t>以及它的应用场景</a:t>
              </a:r>
              <a:r>
                <a:rPr lang="en-US" sz="3200" spc="180" dirty="0">
                  <a:solidFill>
                    <a:srgbClr val="FFFFFF"/>
                  </a:solidFill>
                  <a:ea typeface="思源黑体 Light" panose="020B0400000000000000" charset="-122"/>
                  <a:sym typeface="+mn-ea"/>
                </a:rPr>
                <a:t>。</a:t>
              </a:r>
              <a:endParaRPr lang="en-US" sz="3200" spc="180" dirty="0">
                <a:solidFill>
                  <a:srgbClr val="FFFFFF"/>
                </a:solidFill>
                <a:ea typeface="思源黑体 Light" panose="020B0400000000000000" charset="-122"/>
              </a:endParaRPr>
            </a:p>
          </p:txBody>
        </p:sp>
        <p:grpSp>
          <p:nvGrpSpPr>
            <p:cNvPr id="15" name="Group 15"/>
            <p:cNvGrpSpPr/>
            <p:nvPr>
              <p:custDataLst>
                <p:tags r:id="rId6"/>
              </p:custDataLst>
            </p:nvPr>
          </p:nvGrpSpPr>
          <p:grpSpPr>
            <a:xfrm>
              <a:off x="7114" y="14315"/>
              <a:ext cx="1947" cy="316"/>
              <a:chOff x="0" y="0"/>
              <a:chExt cx="1648220" cy="267426"/>
            </a:xfrm>
          </p:grpSpPr>
          <p:sp>
            <p:nvSpPr>
              <p:cNvPr id="16" name="Freeform 16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1648206" cy="267462"/>
              </a:xfrm>
              <a:custGeom>
                <a:avLst/>
                <a:gdLst/>
                <a:ahLst/>
                <a:cxnLst/>
                <a:rect l="l" t="t" r="r" b="b"/>
                <a:pathLst>
                  <a:path w="1648206" h="267462">
                    <a:moveTo>
                      <a:pt x="0" y="133731"/>
                    </a:moveTo>
                    <a:cubicBezTo>
                      <a:pt x="0" y="207518"/>
                      <a:pt x="59817" y="267462"/>
                      <a:pt x="133731" y="267462"/>
                    </a:cubicBezTo>
                    <a:lnTo>
                      <a:pt x="1514475" y="267462"/>
                    </a:lnTo>
                    <a:cubicBezTo>
                      <a:pt x="1588262" y="267462"/>
                      <a:pt x="1648206" y="207645"/>
                      <a:pt x="1648206" y="133731"/>
                    </a:cubicBezTo>
                    <a:cubicBezTo>
                      <a:pt x="1648206" y="59817"/>
                      <a:pt x="1588389" y="0"/>
                      <a:pt x="1514475" y="0"/>
                    </a:cubicBezTo>
                    <a:lnTo>
                      <a:pt x="133731" y="0"/>
                    </a:lnTo>
                    <a:cubicBezTo>
                      <a:pt x="59817" y="0"/>
                      <a:pt x="0" y="59817"/>
                      <a:pt x="0" y="133731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17"/>
            <p:cNvGrpSpPr/>
            <p:nvPr>
              <p:custDataLst>
                <p:tags r:id="rId8"/>
              </p:custDataLst>
            </p:nvPr>
          </p:nvGrpSpPr>
          <p:grpSpPr>
            <a:xfrm>
              <a:off x="9149" y="14272"/>
              <a:ext cx="368" cy="368"/>
              <a:chOff x="0" y="0"/>
              <a:chExt cx="311422" cy="311422"/>
            </a:xfrm>
          </p:grpSpPr>
          <p:sp>
            <p:nvSpPr>
              <p:cNvPr id="18" name="Freeform 18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311404" cy="311404"/>
              </a:xfrm>
              <a:custGeom>
                <a:avLst/>
                <a:gdLst/>
                <a:ahLst/>
                <a:cxnLst/>
                <a:rect l="l" t="t" r="r" b="b"/>
                <a:pathLst>
                  <a:path w="311404" h="311404">
                    <a:moveTo>
                      <a:pt x="0" y="155702"/>
                    </a:moveTo>
                    <a:cubicBezTo>
                      <a:pt x="0" y="69723"/>
                      <a:pt x="69723" y="0"/>
                      <a:pt x="155702" y="0"/>
                    </a:cubicBezTo>
                    <a:cubicBezTo>
                      <a:pt x="241681" y="0"/>
                      <a:pt x="311404" y="69723"/>
                      <a:pt x="311404" y="155702"/>
                    </a:cubicBezTo>
                    <a:cubicBezTo>
                      <a:pt x="311404" y="241681"/>
                      <a:pt x="241681" y="311404"/>
                      <a:pt x="155702" y="311404"/>
                    </a:cubicBezTo>
                    <a:cubicBezTo>
                      <a:pt x="69723" y="311404"/>
                      <a:pt x="0" y="241681"/>
                      <a:pt x="0" y="155702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19"/>
            <p:cNvGrpSpPr/>
            <p:nvPr>
              <p:custDataLst>
                <p:tags r:id="rId10"/>
              </p:custDataLst>
            </p:nvPr>
          </p:nvGrpSpPr>
          <p:grpSpPr>
            <a:xfrm>
              <a:off x="9605" y="14272"/>
              <a:ext cx="368" cy="368"/>
              <a:chOff x="0" y="0"/>
              <a:chExt cx="311422" cy="311422"/>
            </a:xfrm>
          </p:grpSpPr>
          <p:sp>
            <p:nvSpPr>
              <p:cNvPr id="20" name="Freeform 20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311404" cy="311404"/>
              </a:xfrm>
              <a:custGeom>
                <a:avLst/>
                <a:gdLst/>
                <a:ahLst/>
                <a:cxnLst/>
                <a:rect l="l" t="t" r="r" b="b"/>
                <a:pathLst>
                  <a:path w="311404" h="311404">
                    <a:moveTo>
                      <a:pt x="0" y="155702"/>
                    </a:moveTo>
                    <a:cubicBezTo>
                      <a:pt x="0" y="69723"/>
                      <a:pt x="69723" y="0"/>
                      <a:pt x="155702" y="0"/>
                    </a:cubicBezTo>
                    <a:cubicBezTo>
                      <a:pt x="241681" y="0"/>
                      <a:pt x="311404" y="69723"/>
                      <a:pt x="311404" y="155702"/>
                    </a:cubicBezTo>
                    <a:cubicBezTo>
                      <a:pt x="311404" y="241681"/>
                      <a:pt x="241681" y="311404"/>
                      <a:pt x="155702" y="311404"/>
                    </a:cubicBezTo>
                    <a:cubicBezTo>
                      <a:pt x="69723" y="311404"/>
                      <a:pt x="0" y="241681"/>
                      <a:pt x="0" y="155702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>
            <p:custDataLst>
              <p:tags r:id="rId12"/>
            </p:custDataLst>
          </p:nvPr>
        </p:nvGrpSpPr>
        <p:grpSpPr>
          <a:xfrm rot="0">
            <a:off x="6927215" y="2687320"/>
            <a:ext cx="4358005" cy="6603365"/>
            <a:chOff x="11069" y="4536"/>
            <a:chExt cx="6863" cy="10399"/>
          </a:xfrm>
        </p:grpSpPr>
        <p:grpSp>
          <p:nvGrpSpPr>
            <p:cNvPr id="8" name="Group 8"/>
            <p:cNvGrpSpPr/>
            <p:nvPr>
              <p:custDataLst>
                <p:tags r:id="rId13"/>
              </p:custDataLst>
            </p:nvPr>
          </p:nvGrpSpPr>
          <p:grpSpPr>
            <a:xfrm>
              <a:off x="11069" y="4536"/>
              <a:ext cx="6863" cy="10399"/>
              <a:chOff x="0" y="0"/>
              <a:chExt cx="5810250" cy="8804275"/>
            </a:xfrm>
          </p:grpSpPr>
          <p:sp>
            <p:nvSpPr>
              <p:cNvPr id="9" name="Freeform 9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5810250" cy="8804275"/>
              </a:xfrm>
              <a:custGeom>
                <a:avLst/>
                <a:gdLst/>
                <a:ahLst/>
                <a:cxnLst/>
                <a:rect l="l" t="t" r="r" b="b"/>
                <a:pathLst>
                  <a:path w="5810250" h="8804275">
                    <a:moveTo>
                      <a:pt x="0" y="0"/>
                    </a:moveTo>
                    <a:lnTo>
                      <a:pt x="5810250" y="0"/>
                    </a:lnTo>
                    <a:lnTo>
                      <a:pt x="5810250" y="8804275"/>
                    </a:lnTo>
                    <a:lnTo>
                      <a:pt x="0" y="880427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" name="TextBox 10"/>
            <p:cNvSpPr txBox="1"/>
            <p:nvPr>
              <p:custDataLst>
                <p:tags r:id="rId15"/>
              </p:custDataLst>
            </p:nvPr>
          </p:nvSpPr>
          <p:spPr>
            <a:xfrm>
              <a:off x="11085" y="4536"/>
              <a:ext cx="2420" cy="1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思源黑体 Heavy" panose="020B0A00000000000000" charset="-122"/>
                </a:rPr>
                <a:t>02</a:t>
              </a:r>
              <a:endParaRPr lang="en-US" sz="8000" dirty="0">
                <a:solidFill>
                  <a:srgbClr val="FFFFFF"/>
                </a:solidFill>
                <a:latin typeface="思源黑体 Heavy" panose="020B0A00000000000000" charset="-122"/>
              </a:endParaRPr>
            </a:p>
          </p:txBody>
        </p:sp>
        <p:grpSp>
          <p:nvGrpSpPr>
            <p:cNvPr id="21" name="Group 21"/>
            <p:cNvGrpSpPr/>
            <p:nvPr>
              <p:custDataLst>
                <p:tags r:id="rId16"/>
              </p:custDataLst>
            </p:nvPr>
          </p:nvGrpSpPr>
          <p:grpSpPr>
            <a:xfrm>
              <a:off x="14803" y="14315"/>
              <a:ext cx="1947" cy="316"/>
              <a:chOff x="0" y="0"/>
              <a:chExt cx="1648220" cy="267426"/>
            </a:xfrm>
          </p:grpSpPr>
          <p:sp>
            <p:nvSpPr>
              <p:cNvPr id="22" name="Freeform 22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1648206" cy="267462"/>
              </a:xfrm>
              <a:custGeom>
                <a:avLst/>
                <a:gdLst/>
                <a:ahLst/>
                <a:cxnLst/>
                <a:rect l="l" t="t" r="r" b="b"/>
                <a:pathLst>
                  <a:path w="1648206" h="267462">
                    <a:moveTo>
                      <a:pt x="0" y="133731"/>
                    </a:moveTo>
                    <a:cubicBezTo>
                      <a:pt x="0" y="207518"/>
                      <a:pt x="59817" y="267462"/>
                      <a:pt x="133731" y="267462"/>
                    </a:cubicBezTo>
                    <a:lnTo>
                      <a:pt x="1514475" y="267462"/>
                    </a:lnTo>
                    <a:cubicBezTo>
                      <a:pt x="1588262" y="267462"/>
                      <a:pt x="1648206" y="207645"/>
                      <a:pt x="1648206" y="133731"/>
                    </a:cubicBezTo>
                    <a:cubicBezTo>
                      <a:pt x="1648206" y="59817"/>
                      <a:pt x="1588389" y="0"/>
                      <a:pt x="1514475" y="0"/>
                    </a:cubicBezTo>
                    <a:lnTo>
                      <a:pt x="133731" y="0"/>
                    </a:lnTo>
                    <a:cubicBezTo>
                      <a:pt x="59817" y="0"/>
                      <a:pt x="0" y="59817"/>
                      <a:pt x="0" y="133731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" name="Group 23"/>
            <p:cNvGrpSpPr/>
            <p:nvPr>
              <p:custDataLst>
                <p:tags r:id="rId18"/>
              </p:custDataLst>
            </p:nvPr>
          </p:nvGrpSpPr>
          <p:grpSpPr>
            <a:xfrm>
              <a:off x="16838" y="14272"/>
              <a:ext cx="368" cy="368"/>
              <a:chOff x="0" y="0"/>
              <a:chExt cx="311422" cy="311422"/>
            </a:xfrm>
          </p:grpSpPr>
          <p:sp>
            <p:nvSpPr>
              <p:cNvPr id="24" name="Freeform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0" y="0"/>
                <a:ext cx="311404" cy="311404"/>
              </a:xfrm>
              <a:custGeom>
                <a:avLst/>
                <a:gdLst/>
                <a:ahLst/>
                <a:cxnLst/>
                <a:rect l="l" t="t" r="r" b="b"/>
                <a:pathLst>
                  <a:path w="311404" h="311404">
                    <a:moveTo>
                      <a:pt x="0" y="155702"/>
                    </a:moveTo>
                    <a:cubicBezTo>
                      <a:pt x="0" y="69723"/>
                      <a:pt x="69723" y="0"/>
                      <a:pt x="155702" y="0"/>
                    </a:cubicBezTo>
                    <a:cubicBezTo>
                      <a:pt x="241681" y="0"/>
                      <a:pt x="311404" y="69723"/>
                      <a:pt x="311404" y="155702"/>
                    </a:cubicBezTo>
                    <a:cubicBezTo>
                      <a:pt x="311404" y="241681"/>
                      <a:pt x="241681" y="311404"/>
                      <a:pt x="155702" y="311404"/>
                    </a:cubicBezTo>
                    <a:cubicBezTo>
                      <a:pt x="69723" y="311404"/>
                      <a:pt x="0" y="241681"/>
                      <a:pt x="0" y="155702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" name="Group 25"/>
            <p:cNvGrpSpPr/>
            <p:nvPr>
              <p:custDataLst>
                <p:tags r:id="rId20"/>
              </p:custDataLst>
            </p:nvPr>
          </p:nvGrpSpPr>
          <p:grpSpPr>
            <a:xfrm>
              <a:off x="17294" y="14272"/>
              <a:ext cx="368" cy="368"/>
              <a:chOff x="0" y="0"/>
              <a:chExt cx="311422" cy="311422"/>
            </a:xfrm>
          </p:grpSpPr>
          <p:sp>
            <p:nvSpPr>
              <p:cNvPr id="26" name="Freeform 26"/>
              <p:cNvSpPr/>
              <p:nvPr>
                <p:custDataLst>
                  <p:tags r:id="rId21"/>
                </p:custDataLst>
              </p:nvPr>
            </p:nvSpPr>
            <p:spPr>
              <a:xfrm>
                <a:off x="0" y="0"/>
                <a:ext cx="311404" cy="311404"/>
              </a:xfrm>
              <a:custGeom>
                <a:avLst/>
                <a:gdLst/>
                <a:ahLst/>
                <a:cxnLst/>
                <a:rect l="l" t="t" r="r" b="b"/>
                <a:pathLst>
                  <a:path w="311404" h="311404">
                    <a:moveTo>
                      <a:pt x="0" y="155702"/>
                    </a:moveTo>
                    <a:cubicBezTo>
                      <a:pt x="0" y="69723"/>
                      <a:pt x="69723" y="0"/>
                      <a:pt x="155702" y="0"/>
                    </a:cubicBezTo>
                    <a:cubicBezTo>
                      <a:pt x="241681" y="0"/>
                      <a:pt x="311404" y="69723"/>
                      <a:pt x="311404" y="155702"/>
                    </a:cubicBezTo>
                    <a:cubicBezTo>
                      <a:pt x="311404" y="241681"/>
                      <a:pt x="241681" y="311404"/>
                      <a:pt x="155702" y="311404"/>
                    </a:cubicBezTo>
                    <a:cubicBezTo>
                      <a:pt x="69723" y="311404"/>
                      <a:pt x="0" y="241681"/>
                      <a:pt x="0" y="155702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5" name="TextBox 35"/>
            <p:cNvSpPr txBox="1"/>
            <p:nvPr>
              <p:custDataLst>
                <p:tags r:id="rId22"/>
              </p:custDataLst>
            </p:nvPr>
          </p:nvSpPr>
          <p:spPr>
            <a:xfrm>
              <a:off x="11573" y="6308"/>
              <a:ext cx="5856" cy="81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3200" spc="180" dirty="0">
                  <a:solidFill>
                    <a:srgbClr val="FFFFFF"/>
                  </a:solidFill>
                  <a:ea typeface="思源黑体 Light" panose="020B0400000000000000" charset="-122"/>
                  <a:sym typeface="+mn-ea"/>
                </a:rPr>
                <a:t>选择更适合的预训练模型，</a:t>
              </a:r>
              <a:r>
                <a:rPr lang="en-US" sz="3200" spc="180" dirty="0" err="1">
                  <a:solidFill>
                    <a:srgbClr val="FFFFFF"/>
                  </a:solidFill>
                  <a:ea typeface="思源黑体 Light" panose="020B0400000000000000" charset="-122"/>
                  <a:sym typeface="+mn-ea"/>
                </a:rPr>
                <a:t>综合考虑各种算法的优劣势，并选择适合中文命名实体识别的算法</a:t>
              </a:r>
              <a:r>
                <a:rPr lang="zh-CN" altLang="en-US" sz="3200" spc="180" dirty="0">
                  <a:solidFill>
                    <a:srgbClr val="FFFFFF"/>
                  </a:solidFill>
                  <a:ea typeface="思源黑体 Light" panose="020B0400000000000000" charset="-122"/>
                  <a:sym typeface="+mn-ea"/>
                </a:rPr>
                <a:t>，根据实际情况进行优化。</a:t>
              </a:r>
              <a:endParaRPr lang="zh-CN" altLang="en-US" sz="3200" spc="180" dirty="0">
                <a:solidFill>
                  <a:srgbClr val="FFFFFF"/>
                </a:solidFill>
                <a:ea typeface="思源黑体 Light" panose="020B0400000000000000" charset="-122"/>
                <a:sym typeface="+mn-ea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23"/>
            </p:custDataLst>
          </p:nvPr>
        </p:nvGrpSpPr>
        <p:grpSpPr>
          <a:xfrm rot="0">
            <a:off x="12451715" y="2687320"/>
            <a:ext cx="4358005" cy="6603365"/>
            <a:chOff x="18764" y="4380"/>
            <a:chExt cx="6863" cy="10399"/>
          </a:xfrm>
        </p:grpSpPr>
        <p:grpSp>
          <p:nvGrpSpPr>
            <p:cNvPr id="11" name="Group 11"/>
            <p:cNvGrpSpPr/>
            <p:nvPr>
              <p:custDataLst>
                <p:tags r:id="rId24"/>
              </p:custDataLst>
            </p:nvPr>
          </p:nvGrpSpPr>
          <p:grpSpPr>
            <a:xfrm>
              <a:off x="18764" y="4380"/>
              <a:ext cx="6863" cy="10399"/>
              <a:chOff x="0" y="0"/>
              <a:chExt cx="5810250" cy="8804275"/>
            </a:xfrm>
          </p:grpSpPr>
          <p:sp>
            <p:nvSpPr>
              <p:cNvPr id="12" name="Freeform 12"/>
              <p:cNvSpPr/>
              <p:nvPr>
                <p:custDataLst>
                  <p:tags r:id="rId25"/>
                </p:custDataLst>
              </p:nvPr>
            </p:nvSpPr>
            <p:spPr>
              <a:xfrm>
                <a:off x="0" y="0"/>
                <a:ext cx="5810250" cy="8804275"/>
              </a:xfrm>
              <a:custGeom>
                <a:avLst/>
                <a:gdLst/>
                <a:ahLst/>
                <a:cxnLst/>
                <a:rect l="l" t="t" r="r" b="b"/>
                <a:pathLst>
                  <a:path w="5810250" h="8804275">
                    <a:moveTo>
                      <a:pt x="0" y="0"/>
                    </a:moveTo>
                    <a:lnTo>
                      <a:pt x="5810250" y="0"/>
                    </a:lnTo>
                    <a:lnTo>
                      <a:pt x="5810250" y="8804275"/>
                    </a:lnTo>
                    <a:lnTo>
                      <a:pt x="0" y="8804275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" name="TextBox 13"/>
            <p:cNvSpPr txBox="1"/>
            <p:nvPr>
              <p:custDataLst>
                <p:tags r:id="rId26"/>
              </p:custDataLst>
            </p:nvPr>
          </p:nvSpPr>
          <p:spPr>
            <a:xfrm>
              <a:off x="18764" y="4388"/>
              <a:ext cx="2420" cy="1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思源黑体 Heavy" panose="020B0A00000000000000" charset="-122"/>
                </a:rPr>
                <a:t>03</a:t>
              </a:r>
              <a:endParaRPr lang="en-US" sz="8000" dirty="0">
                <a:solidFill>
                  <a:srgbClr val="FFFFFF"/>
                </a:solidFill>
                <a:latin typeface="思源黑体 Heavy" panose="020B0A00000000000000" charset="-122"/>
              </a:endParaRPr>
            </a:p>
          </p:txBody>
        </p:sp>
        <p:grpSp>
          <p:nvGrpSpPr>
            <p:cNvPr id="27" name="Group 27"/>
            <p:cNvGrpSpPr/>
            <p:nvPr>
              <p:custDataLst>
                <p:tags r:id="rId27"/>
              </p:custDataLst>
            </p:nvPr>
          </p:nvGrpSpPr>
          <p:grpSpPr>
            <a:xfrm>
              <a:off x="22271" y="14315"/>
              <a:ext cx="1947" cy="316"/>
              <a:chOff x="0" y="0"/>
              <a:chExt cx="1648220" cy="267426"/>
            </a:xfrm>
          </p:grpSpPr>
          <p:sp>
            <p:nvSpPr>
              <p:cNvPr id="28" name="Freeform 28"/>
              <p:cNvSpPr/>
              <p:nvPr>
                <p:custDataLst>
                  <p:tags r:id="rId28"/>
                </p:custDataLst>
              </p:nvPr>
            </p:nvSpPr>
            <p:spPr>
              <a:xfrm>
                <a:off x="0" y="0"/>
                <a:ext cx="1648206" cy="267462"/>
              </a:xfrm>
              <a:custGeom>
                <a:avLst/>
                <a:gdLst/>
                <a:ahLst/>
                <a:cxnLst/>
                <a:rect l="l" t="t" r="r" b="b"/>
                <a:pathLst>
                  <a:path w="1648206" h="267462">
                    <a:moveTo>
                      <a:pt x="0" y="133731"/>
                    </a:moveTo>
                    <a:cubicBezTo>
                      <a:pt x="0" y="207518"/>
                      <a:pt x="59817" y="267462"/>
                      <a:pt x="133731" y="267462"/>
                    </a:cubicBezTo>
                    <a:lnTo>
                      <a:pt x="1514475" y="267462"/>
                    </a:lnTo>
                    <a:cubicBezTo>
                      <a:pt x="1588262" y="267462"/>
                      <a:pt x="1648206" y="207645"/>
                      <a:pt x="1648206" y="133731"/>
                    </a:cubicBezTo>
                    <a:cubicBezTo>
                      <a:pt x="1648206" y="59817"/>
                      <a:pt x="1588389" y="0"/>
                      <a:pt x="1514475" y="0"/>
                    </a:cubicBezTo>
                    <a:lnTo>
                      <a:pt x="133731" y="0"/>
                    </a:lnTo>
                    <a:cubicBezTo>
                      <a:pt x="59817" y="0"/>
                      <a:pt x="0" y="59817"/>
                      <a:pt x="0" y="133731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Group 29"/>
            <p:cNvGrpSpPr/>
            <p:nvPr>
              <p:custDataLst>
                <p:tags r:id="rId29"/>
              </p:custDataLst>
            </p:nvPr>
          </p:nvGrpSpPr>
          <p:grpSpPr>
            <a:xfrm>
              <a:off x="24306" y="14272"/>
              <a:ext cx="368" cy="368"/>
              <a:chOff x="0" y="0"/>
              <a:chExt cx="311422" cy="311422"/>
            </a:xfrm>
          </p:grpSpPr>
          <p:sp>
            <p:nvSpPr>
              <p:cNvPr id="30" name="Freeform 30"/>
              <p:cNvSpPr/>
              <p:nvPr>
                <p:custDataLst>
                  <p:tags r:id="rId30"/>
                </p:custDataLst>
              </p:nvPr>
            </p:nvSpPr>
            <p:spPr>
              <a:xfrm>
                <a:off x="0" y="0"/>
                <a:ext cx="311404" cy="311404"/>
              </a:xfrm>
              <a:custGeom>
                <a:avLst/>
                <a:gdLst/>
                <a:ahLst/>
                <a:cxnLst/>
                <a:rect l="l" t="t" r="r" b="b"/>
                <a:pathLst>
                  <a:path w="311404" h="311404">
                    <a:moveTo>
                      <a:pt x="0" y="155702"/>
                    </a:moveTo>
                    <a:cubicBezTo>
                      <a:pt x="0" y="69723"/>
                      <a:pt x="69723" y="0"/>
                      <a:pt x="155702" y="0"/>
                    </a:cubicBezTo>
                    <a:cubicBezTo>
                      <a:pt x="241681" y="0"/>
                      <a:pt x="311404" y="69723"/>
                      <a:pt x="311404" y="155702"/>
                    </a:cubicBezTo>
                    <a:cubicBezTo>
                      <a:pt x="311404" y="241681"/>
                      <a:pt x="241681" y="311404"/>
                      <a:pt x="155702" y="311404"/>
                    </a:cubicBezTo>
                    <a:cubicBezTo>
                      <a:pt x="69723" y="311404"/>
                      <a:pt x="0" y="241681"/>
                      <a:pt x="0" y="155702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31"/>
            <p:cNvGrpSpPr/>
            <p:nvPr>
              <p:custDataLst>
                <p:tags r:id="rId31"/>
              </p:custDataLst>
            </p:nvPr>
          </p:nvGrpSpPr>
          <p:grpSpPr>
            <a:xfrm>
              <a:off x="24762" y="14272"/>
              <a:ext cx="368" cy="368"/>
              <a:chOff x="0" y="0"/>
              <a:chExt cx="311422" cy="311422"/>
            </a:xfrm>
          </p:grpSpPr>
          <p:sp>
            <p:nvSpPr>
              <p:cNvPr id="32" name="Freeform 32"/>
              <p:cNvSpPr/>
              <p:nvPr>
                <p:custDataLst>
                  <p:tags r:id="rId32"/>
                </p:custDataLst>
              </p:nvPr>
            </p:nvSpPr>
            <p:spPr>
              <a:xfrm>
                <a:off x="0" y="0"/>
                <a:ext cx="311404" cy="311404"/>
              </a:xfrm>
              <a:custGeom>
                <a:avLst/>
                <a:gdLst/>
                <a:ahLst/>
                <a:cxnLst/>
                <a:rect l="l" t="t" r="r" b="b"/>
                <a:pathLst>
                  <a:path w="311404" h="311404">
                    <a:moveTo>
                      <a:pt x="0" y="155702"/>
                    </a:moveTo>
                    <a:cubicBezTo>
                      <a:pt x="0" y="69723"/>
                      <a:pt x="69723" y="0"/>
                      <a:pt x="155702" y="0"/>
                    </a:cubicBezTo>
                    <a:cubicBezTo>
                      <a:pt x="241681" y="0"/>
                      <a:pt x="311404" y="69723"/>
                      <a:pt x="311404" y="155702"/>
                    </a:cubicBezTo>
                    <a:cubicBezTo>
                      <a:pt x="311404" y="241681"/>
                      <a:pt x="241681" y="311404"/>
                      <a:pt x="155702" y="311404"/>
                    </a:cubicBezTo>
                    <a:cubicBezTo>
                      <a:pt x="69723" y="311404"/>
                      <a:pt x="0" y="241681"/>
                      <a:pt x="0" y="155702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" name="TextBox 36"/>
            <p:cNvSpPr txBox="1"/>
            <p:nvPr>
              <p:custDataLst>
                <p:tags r:id="rId33"/>
              </p:custDataLst>
            </p:nvPr>
          </p:nvSpPr>
          <p:spPr>
            <a:xfrm>
              <a:off x="19186" y="6308"/>
              <a:ext cx="6018" cy="4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buClrTx/>
                <a:buSzTx/>
                <a:buFontTx/>
              </a:pPr>
              <a:r>
                <a:rPr lang="en-US" sz="3200" spc="180" dirty="0" err="1">
                  <a:solidFill>
                    <a:srgbClr val="FFFFFF"/>
                  </a:solidFill>
                  <a:ea typeface="思源黑体 Light" panose="020B0400000000000000" charset="-122"/>
                  <a:sym typeface="+mn-ea"/>
                </a:rPr>
                <a:t>在给定数据集上完成中文命名实体识别任务</a:t>
              </a:r>
              <a:r>
                <a:rPr lang="en-US" sz="3200" spc="180" dirty="0">
                  <a:solidFill>
                    <a:srgbClr val="FFFFFF"/>
                  </a:solidFill>
                  <a:ea typeface="思源黑体 Light" panose="020B0400000000000000" charset="-122"/>
                  <a:sym typeface="+mn-ea"/>
                </a:rPr>
                <a:t>。</a:t>
              </a:r>
              <a:r>
                <a:rPr lang="zh-CN" altLang="en-US" sz="3200" spc="180" dirty="0">
                  <a:solidFill>
                    <a:srgbClr val="FFFFFF"/>
                  </a:solidFill>
                  <a:ea typeface="思源黑体 Light" panose="020B0400000000000000" charset="-122"/>
                  <a:sym typeface="+mn-ea"/>
                </a:rPr>
                <a:t>并观察各种指标的情况。</a:t>
              </a:r>
              <a:endParaRPr lang="zh-CN" altLang="en-US" sz="3200" spc="180" dirty="0">
                <a:solidFill>
                  <a:srgbClr val="FFFFFF"/>
                </a:solidFill>
                <a:ea typeface="思源黑体 Light" panose="020B0400000000000000" charset="-122"/>
                <a:sym typeface="+mn-ea"/>
              </a:endParaRPr>
            </a:p>
          </p:txBody>
        </p:sp>
      </p:grpSp>
      <p:sp>
        <p:nvSpPr>
          <p:cNvPr id="37" name="Freeform 37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5267" b="-15267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56309" y="5203892"/>
            <a:ext cx="6904509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zh-CN" altLang="en-US" sz="6600">
                <a:solidFill>
                  <a:srgbClr val="FFFFFF"/>
                </a:solidFill>
                <a:ea typeface="思源黑体 Bold" panose="020B0800000000000000" charset="-122"/>
              </a:rPr>
              <a:t>实验环境</a:t>
            </a:r>
            <a:endParaRPr lang="zh-CN" altLang="en-US" sz="66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56309" y="3527510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思源黑体 Heavy" panose="020B0A00000000000000" charset="-122"/>
              </a:rPr>
              <a:t>02</a:t>
            </a:r>
            <a:endParaRPr lang="en-US" sz="108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56309" y="6302363"/>
            <a:ext cx="6904509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思源黑体 Light" panose="020B0400000000000000" charset="-122"/>
              </a:rPr>
              <a:t>EXPERIMENTAL ENVIRONMENT</a:t>
            </a:r>
            <a:endParaRPr lang="en-US" sz="3000">
              <a:solidFill>
                <a:srgbClr val="FFFFFF"/>
              </a:solidFill>
              <a:latin typeface="思源黑体 Light" panose="020B0400000000000000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55494" y="801493"/>
            <a:ext cx="6304816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实验环境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55494" y="1698470"/>
            <a:ext cx="6285100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EXPERIMENTAL ENVIRONMENT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82395" y="2552700"/>
            <a:ext cx="7465695" cy="4754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/>
              <a:t>IDE</a:t>
            </a:r>
            <a:r>
              <a:rPr lang="zh-CN" altLang="en-US" sz="4800"/>
              <a:t>：</a:t>
            </a:r>
            <a:r>
              <a:rPr lang="en-US" altLang="zh-CN" sz="4800">
                <a:solidFill>
                  <a:schemeClr val="tx2"/>
                </a:solidFill>
              </a:rPr>
              <a:t>PyCharm Professional </a:t>
            </a:r>
            <a:endParaRPr lang="en-US" altLang="zh-CN" sz="480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4800"/>
              <a:t>BuluAI</a:t>
            </a:r>
            <a:r>
              <a:rPr lang="zh-CN" altLang="en-US" sz="4800"/>
              <a:t>算力平台：</a:t>
            </a:r>
            <a:endParaRPr lang="zh-CN" altLang="en-US" sz="4800"/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4800"/>
              <a:t>  	GPU</a:t>
            </a:r>
            <a:r>
              <a:rPr lang="zh-CN" altLang="en-US" sz="4800"/>
              <a:t>：</a:t>
            </a:r>
            <a:r>
              <a:rPr lang="en-US" altLang="zh-CN" sz="4800">
                <a:solidFill>
                  <a:schemeClr val="tx2"/>
                </a:solidFill>
              </a:rPr>
              <a:t>NVIDIA RTX 4090</a:t>
            </a:r>
            <a:endParaRPr lang="en-US" altLang="zh-CN" sz="4800">
              <a:solidFill>
                <a:schemeClr val="tx2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4800"/>
              <a:t>  	</a:t>
            </a:r>
            <a:r>
              <a:rPr lang="zh-CN" altLang="en-US" sz="4800"/>
              <a:t>显存：</a:t>
            </a:r>
            <a:r>
              <a:rPr lang="en-US" altLang="zh-CN" sz="4800">
                <a:solidFill>
                  <a:schemeClr val="tx2"/>
                </a:solidFill>
              </a:rPr>
              <a:t>24G</a:t>
            </a:r>
            <a:endParaRPr lang="en-US" altLang="zh-CN" sz="4800">
              <a:solidFill>
                <a:schemeClr val="tx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69195" y="2552700"/>
            <a:ext cx="6837045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>
                <a:sym typeface="+mn-ea"/>
              </a:rPr>
              <a:t>依赖库：</a:t>
            </a:r>
            <a:endParaRPr lang="zh-CN" altLang="en-US" sz="4800"/>
          </a:p>
          <a:p>
            <a:pPr marL="457200" lvl="1" indent="457200">
              <a:lnSpc>
                <a:spcPct val="150000"/>
              </a:lnSpc>
            </a:pPr>
            <a:r>
              <a:rPr lang="en-US" altLang="zh-CN" sz="4800">
                <a:solidFill>
                  <a:schemeClr val="tx2"/>
                </a:solidFill>
                <a:sym typeface="+mn-ea"/>
              </a:rPr>
              <a:t>scikit-learn==1.1.3 </a:t>
            </a:r>
            <a:endParaRPr lang="en-US" altLang="zh-CN" sz="4800">
              <a:solidFill>
                <a:schemeClr val="tx2"/>
              </a:solidFill>
            </a:endParaRPr>
          </a:p>
          <a:p>
            <a:pPr marL="457200" lvl="1" indent="457200">
              <a:lnSpc>
                <a:spcPct val="150000"/>
              </a:lnSpc>
            </a:pPr>
            <a:r>
              <a:rPr lang="en-US" altLang="zh-CN" sz="4800">
                <a:solidFill>
                  <a:schemeClr val="tx2"/>
                </a:solidFill>
                <a:sym typeface="+mn-ea"/>
              </a:rPr>
              <a:t>scipy==1.10.1 </a:t>
            </a:r>
            <a:endParaRPr lang="en-US" altLang="zh-CN" sz="4800">
              <a:solidFill>
                <a:schemeClr val="tx2"/>
              </a:solidFill>
            </a:endParaRPr>
          </a:p>
          <a:p>
            <a:pPr marL="457200" lvl="1" indent="457200">
              <a:lnSpc>
                <a:spcPct val="150000"/>
              </a:lnSpc>
            </a:pPr>
            <a:r>
              <a:rPr lang="en-US" altLang="zh-CN" sz="4800">
                <a:solidFill>
                  <a:schemeClr val="tx2"/>
                </a:solidFill>
                <a:sym typeface="+mn-ea"/>
              </a:rPr>
              <a:t>seqeval==1.2.2</a:t>
            </a:r>
            <a:endParaRPr lang="en-US" altLang="zh-CN" sz="4800">
              <a:solidFill>
                <a:schemeClr val="tx2"/>
              </a:solidFill>
            </a:endParaRPr>
          </a:p>
          <a:p>
            <a:pPr marL="457200" lvl="1" indent="457200">
              <a:lnSpc>
                <a:spcPct val="150000"/>
              </a:lnSpc>
            </a:pPr>
            <a:r>
              <a:rPr lang="en-US" altLang="zh-CN" sz="4800">
                <a:solidFill>
                  <a:schemeClr val="tx2"/>
                </a:solidFill>
                <a:sym typeface="+mn-ea"/>
              </a:rPr>
              <a:t>transformers==4.27.4</a:t>
            </a:r>
            <a:endParaRPr lang="en-US" altLang="zh-CN" sz="4800">
              <a:solidFill>
                <a:schemeClr val="tx2"/>
              </a:solidFill>
            </a:endParaRPr>
          </a:p>
          <a:p>
            <a:pPr marL="457200" lvl="1" indent="457200">
              <a:lnSpc>
                <a:spcPct val="150000"/>
              </a:lnSpc>
            </a:pPr>
            <a:r>
              <a:rPr lang="en-US" altLang="zh-CN" sz="4800">
                <a:solidFill>
                  <a:schemeClr val="tx2"/>
                </a:solidFill>
                <a:sym typeface="+mn-ea"/>
              </a:rPr>
              <a:t>pytorch-crf==0.7.2</a:t>
            </a:r>
            <a:endParaRPr lang="en-US" altLang="zh-CN" sz="4800">
              <a:solidFill>
                <a:schemeClr val="tx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8518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56309" y="4975328"/>
            <a:ext cx="6904509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zh-CN" altLang="en-US" sz="6600">
                <a:solidFill>
                  <a:srgbClr val="FFFFFF"/>
                </a:solidFill>
                <a:ea typeface="思源黑体 Bold" panose="020B0800000000000000" charset="-122"/>
              </a:rPr>
              <a:t>实验内容</a:t>
            </a:r>
            <a:endParaRPr lang="zh-CN" altLang="en-US" sz="66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56309" y="3298947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思源黑体 Heavy" panose="020B0A00000000000000" charset="-122"/>
              </a:rPr>
              <a:t>03</a:t>
            </a:r>
            <a:endParaRPr lang="en-US" sz="108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56309" y="6073799"/>
            <a:ext cx="6904509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思源黑体 Light" panose="020B0400000000000000" charset="-122"/>
              </a:rPr>
              <a:t>EXPERIMENT CONTENT</a:t>
            </a:r>
            <a:endParaRPr lang="en-US" sz="3000">
              <a:solidFill>
                <a:srgbClr val="FFFFFF"/>
              </a:solidFill>
              <a:latin typeface="思源黑体 Light" panose="020B0400000000000000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5494" y="801493"/>
            <a:ext cx="726648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实验内容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实验思路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55494" y="1698470"/>
            <a:ext cx="7266483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CONTENT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72200" y="2895600"/>
            <a:ext cx="6666865" cy="4650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ts val="7480"/>
              </a:lnSpc>
              <a:buFont typeface="+mj-lt"/>
              <a:buNone/>
            </a:pPr>
            <a:endParaRPr lang="zh-CN" altLang="en-US" sz="5400"/>
          </a:p>
        </p:txBody>
      </p:sp>
      <p:pic>
        <p:nvPicPr>
          <p:cNvPr id="2" name="图片 1" descr="D:/Files/OneDrive/XMind Files/中文命名实体识别.png中文命名实体识别"/>
          <p:cNvPicPr>
            <a:picLocks noChangeAspect="1"/>
          </p:cNvPicPr>
          <p:nvPr/>
        </p:nvPicPr>
        <p:blipFill>
          <a:blip r:embed="rId2"/>
          <a:srcRect t="5178" b="5178"/>
          <a:stretch>
            <a:fillRect/>
          </a:stretch>
        </p:blipFill>
        <p:spPr>
          <a:xfrm>
            <a:off x="940435" y="2552700"/>
            <a:ext cx="16407130" cy="70021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7"/>
          <p:cNvGrpSpPr/>
          <p:nvPr/>
        </p:nvGrpSpPr>
        <p:grpSpPr>
          <a:xfrm>
            <a:off x="0" y="801493"/>
            <a:ext cx="1074191" cy="1275537"/>
            <a:chOff x="0" y="0"/>
            <a:chExt cx="1432254" cy="17007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5494" y="801493"/>
            <a:ext cx="726648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实验内容</a:t>
            </a:r>
            <a:r>
              <a:rPr lang="en-US" altLang="zh-CN" sz="4800">
                <a:solidFill>
                  <a:srgbClr val="001C54"/>
                </a:solidFill>
                <a:ea typeface="思源黑体 Heavy" panose="020B0A00000000000000" charset="-122"/>
              </a:rPr>
              <a:t>——</a:t>
            </a:r>
            <a:r>
              <a:rPr lang="zh-CN" altLang="en-US" sz="4800">
                <a:solidFill>
                  <a:srgbClr val="001C54"/>
                </a:solidFill>
                <a:ea typeface="思源黑体 Heavy" panose="020B0A00000000000000" charset="-122"/>
              </a:rPr>
              <a:t>数据分析</a:t>
            </a:r>
            <a:endParaRPr lang="zh-CN" alt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55494" y="1698470"/>
            <a:ext cx="7266483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EXPERIMENT CONTENT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 descr="D:/Files/OneDrive/Codes/PyCharmProjects/NLP_exp_2 - 副本/src/data/distribution_chart.pngdistribution_chart"/>
          <p:cNvPicPr>
            <a:picLocks noChangeAspect="1"/>
          </p:cNvPicPr>
          <p:nvPr/>
        </p:nvPicPr>
        <p:blipFill>
          <a:blip r:embed="rId2"/>
          <a:srcRect l="723" r="723"/>
          <a:stretch>
            <a:fillRect/>
          </a:stretch>
        </p:blipFill>
        <p:spPr>
          <a:xfrm>
            <a:off x="1447800" y="3151505"/>
            <a:ext cx="10795000" cy="6571615"/>
          </a:xfrm>
          <a:prstGeom prst="rect">
            <a:avLst/>
          </a:prstGeom>
        </p:spPr>
      </p:pic>
      <p:sp>
        <p:nvSpPr>
          <p:cNvPr id="8" name="TextBox 13"/>
          <p:cNvSpPr txBox="1"/>
          <p:nvPr>
            <p:custDataLst>
              <p:tags r:id="rId3"/>
            </p:custDataLst>
          </p:nvPr>
        </p:nvSpPr>
        <p:spPr>
          <a:xfrm>
            <a:off x="1447800" y="2324100"/>
            <a:ext cx="6146165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buClrTx/>
              <a:buSzTx/>
              <a:buFontTx/>
            </a:pPr>
            <a:r>
              <a:rPr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1. 实体个数统计：</a:t>
            </a:r>
            <a:endParaRPr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</p:txBody>
      </p:sp>
      <p:sp>
        <p:nvSpPr>
          <p:cNvPr id="10" name="TextBox 13"/>
          <p:cNvSpPr txBox="1"/>
          <p:nvPr>
            <p:custDataLst>
              <p:tags r:id="rId4"/>
            </p:custDataLst>
          </p:nvPr>
        </p:nvSpPr>
        <p:spPr>
          <a:xfrm>
            <a:off x="12439650" y="3151505"/>
            <a:ext cx="5534660" cy="3138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分析结果：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实体总数：</a:t>
            </a:r>
            <a:r>
              <a:rPr lang="en-US" altLang="zh-CN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133, 105</a:t>
            </a:r>
            <a:endParaRPr lang="zh-CN" altLang="en-US" sz="3200" b="1">
              <a:solidFill>
                <a:schemeClr val="accent2"/>
              </a:solidFill>
              <a:ea typeface="思源黑体 Heavy" panose="020B0A00000000000000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类别分布不平衡，实体最多差距约</a:t>
            </a:r>
            <a:r>
              <a:rPr lang="en-US" altLang="zh-CN" sz="3200" b="1">
                <a:solidFill>
                  <a:schemeClr val="accent2"/>
                </a:solidFill>
                <a:ea typeface="思源黑体 Heavy" panose="020B0A00000000000000" charset="-122"/>
                <a:sym typeface="+mn-ea"/>
              </a:rPr>
              <a:t>26</a:t>
            </a:r>
            <a:r>
              <a:rPr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ea typeface="思源黑体 Heavy" panose="020B0A00000000000000" charset="-122"/>
                <a:sym typeface="+mn-ea"/>
              </a:rPr>
              <a:t>倍</a:t>
            </a:r>
            <a:endParaRPr lang="zh-CN" altLang="en-US" sz="3200">
              <a:solidFill>
                <a:schemeClr val="tx2">
                  <a:lumMod val="60000"/>
                  <a:lumOff val="40000"/>
                </a:schemeClr>
              </a:solidFill>
              <a:ea typeface="思源黑体 Heavy" panose="020B0A00000000000000" charset="-122"/>
              <a:sym typeface="+mn-ea"/>
            </a:endParaRPr>
          </a:p>
        </p:txBody>
      </p:sp>
      <p:sp>
        <p:nvSpPr>
          <p:cNvPr id="13" name="TextBox 13"/>
          <p:cNvSpPr txBox="1"/>
          <p:nvPr>
            <p:custDataLst>
              <p:tags r:id="rId5"/>
            </p:custDataLst>
          </p:nvPr>
        </p:nvSpPr>
        <p:spPr>
          <a:xfrm>
            <a:off x="12439650" y="6656705"/>
            <a:ext cx="5534025" cy="1661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ea typeface="思源黑体 Heavy" panose="020B0A00000000000000" charset="-122"/>
              </a:rPr>
              <a:t>应对策略：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ea typeface="思源黑体 Heavy" panose="020B0A00000000000000" charset="-122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3200" b="1">
                <a:solidFill>
                  <a:schemeClr val="accent2"/>
                </a:solidFill>
                <a:ea typeface="思源黑体 Heavy" panose="020B0A00000000000000" charset="-122"/>
              </a:rPr>
              <a:t>数据增强</a:t>
            </a:r>
            <a:endParaRPr lang="zh-CN" altLang="en-US" sz="3200" b="1">
              <a:solidFill>
                <a:schemeClr val="accent2"/>
              </a:solidFill>
              <a:ea typeface="思源黑体 Heavy" panose="020B0A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4414_1*i*4"/>
  <p:tag name="KSO_WM_TEMPLATE_CATEGORY" val="custom"/>
  <p:tag name="KSO_WM_TEMPLATE_INDEX" val="20234414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custom20234414_1*i*5"/>
  <p:tag name="KSO_WM_TEMPLATE_CATEGORY" val="custom"/>
  <p:tag name="KSO_WM_TEMPLATE_INDEX" val="20234414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custom20234414_1*i*6"/>
  <p:tag name="KSO_WM_TEMPLATE_CATEGORY" val="custom"/>
  <p:tag name="KSO_WM_TEMPLATE_INDEX" val="20234414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custom20234414_1*i*7"/>
  <p:tag name="KSO_WM_TEMPLATE_CATEGORY" val="custom"/>
  <p:tag name="KSO_WM_TEMPLATE_INDEX" val="20234414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SLIDE_ID" val="custom20234414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4414"/>
  <p:tag name="KSO_WM_SLIDE_TYPE" val="text"/>
  <p:tag name="KSO_WM_SLIDE_SUBTYPE" val="picTxt"/>
  <p:tag name="KSO_WM_SLIDE_SIZE" val="281.899*230.965"/>
  <p:tag name="KSO_WM_SLIDE_POSITION" val="108.001*181.6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18_1*i*1"/>
  <p:tag name="KSO_WM_TEMPLATE_CATEGORY" val="custom"/>
  <p:tag name="KSO_WM_TEMPLATE_INDEX" val="20233218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18_1*i*2"/>
  <p:tag name="KSO_WM_TEMPLATE_CATEGORY" val="custom"/>
  <p:tag name="KSO_WM_TEMPLATE_INDEX" val="20233218"/>
  <p:tag name="KSO_WM_UNIT_LAYERLEVEL" val="1"/>
  <p:tag name="KSO_WM_TAG_VERSION" val="3.0"/>
  <p:tag name="KSO_WM_BEAUTIFY_FLAG" val="#wm#"/>
  <p:tag name="KSO_WM_UNIT_FILL_FORE_SCHEMECOLOR_INDEX" val="14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picTxt"/>
  <p:tag name="KSO_WM_SLIDE_SIZE" val="851.107*361.093"/>
  <p:tag name="KSO_WM_SLIDE_POSITION" val="54.75*132.902"/>
  <p:tag name="KSO_WM_TEMPLATE_INDEX" val="20233218"/>
  <p:tag name="KSO_WM_TEMPLATE_SUBCATEGORY" val="0"/>
  <p:tag name="KSO_WM_SLIDE_INDEX" val="1"/>
  <p:tag name="KSO_WM_TAG_VERSION" val="3.0"/>
  <p:tag name="KSO_WM_SLIDE_ID" val="custom20233218_1"/>
  <p:tag name="KSO_WM_SLIDE_ITEM_CNT" val="6"/>
</p:tagLst>
</file>

<file path=ppt/tags/tag108.xml><?xml version="1.0" encoding="utf-8"?>
<p:tagLst xmlns:p="http://schemas.openxmlformats.org/presentationml/2006/main">
  <p:tag name="COMMONDATA" val="eyJoZGlkIjoiOWVhYmU5OTkyZTY4ZDkxMjdlNjllYzk4ZDllZWJlY2UifQ=="/>
  <p:tag name="RESOURCE_RECORD_KEY" val="{&quot;29&quot;:[50000049,50000264]}"/>
</p:tagLst>
</file>

<file path=ppt/tags/tag11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12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13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14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15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16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17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18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19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21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22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23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24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25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26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27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28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29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31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32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33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34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35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36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37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38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39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41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42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43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44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45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46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47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48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49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0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51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52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53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54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55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56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57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58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59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61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62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63.xml><?xml version="1.0" encoding="utf-8"?>
<p:tagLst xmlns:p="http://schemas.openxmlformats.org/presentationml/2006/main">
  <p:tag name="KSO_WM_DIAGRAM_VIRTUALLY_FRAME" val="{&quot;height&quot;:527.7385039370079,&quot;left&quot;:170.31212598425196,&quot;top&quot;:219.00622047244096,&quot;width&quot;:1110.9974803149607}"/>
</p:tagLst>
</file>

<file path=ppt/tags/tag64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65.xml><?xml version="1.0" encoding="utf-8"?>
<p:tagLst xmlns:p="http://schemas.openxmlformats.org/presentationml/2006/main">
  <p:tag name="KSO_WM_DIAGRAM_VIRTUALLY_FRAME" val="{&quot;height&quot;:519.95,&quot;left&quot;:62.45,&quot;top&quot;:211.6,&quot;width&quot;:1315.15}"/>
</p:tagLst>
</file>

<file path=ppt/tags/tag66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67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68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69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71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72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73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74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75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76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77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78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79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81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82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83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84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85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86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87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88.xml><?xml version="1.0" encoding="utf-8"?>
<p:tagLst xmlns:p="http://schemas.openxmlformats.org/presentationml/2006/main">
  <p:tag name="KSO_WM_DIAGRAM_VIRTUALLY_FRAME" val="{&quot;height&quot;:502.35,&quot;left&quot;:144,&quot;top&quot;:240.05,&quot;width&quot;:634.8}"/>
</p:tagLst>
</file>

<file path=ppt/tags/tag89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9.xml><?xml version="1.0" encoding="utf-8"?>
<p:tagLst xmlns:p="http://schemas.openxmlformats.org/presentationml/2006/main">
  <p:tag name="KSO_WM_DIAGRAM_VIRTUALLY_FRAME" val="{&quot;height&quot;:417.735905511811,&quot;left&quot;:50.089842519685035,&quot;top&quot;:252.24779527559053,&quot;width&quot;:1357.571496062992}"/>
</p:tagLst>
</file>

<file path=ppt/tags/tag90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91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92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93.xml><?xml version="1.0" encoding="utf-8"?>
<p:tagLst xmlns:p="http://schemas.openxmlformats.org/presentationml/2006/main">
  <p:tag name="KSO_WM_DIAGRAM_VIRTUALLY_FRAME" val="{&quot;height&quot;:468.11094488188985,&quot;left&quot;:114.60582677165355,&quot;top&quot;:221.47866141732283,&quot;width&quot;:483.96968503937006}"/>
</p:tagLst>
</file>

<file path=ppt/tags/tag94.xml><?xml version="1.0" encoding="utf-8"?>
<p:tagLst xmlns:p="http://schemas.openxmlformats.org/presentationml/2006/main">
  <p:tag name="TABLE_EMPHASIZE_ROW" val="10"/>
  <p:tag name="TABLE_EMPHASIZE_ID" val="3"/>
  <p:tag name="KSO_WM_UNIT_TABLE_BEAUTIFY" val="smartTable{7aea4fe5-f102-47af-ac0e-df445a389561}"/>
</p:tagLst>
</file>

<file path=ppt/tags/tag95.xml><?xml version="1.0" encoding="utf-8"?>
<p:tagLst xmlns:p="http://schemas.openxmlformats.org/presentationml/2006/main">
  <p:tag name="KSO_WM_UNIT_TABLE_BEAUTIFY" val="smartTable{838ef20c-f0d6-4e40-a1fb-86d5a4246480}"/>
</p:tagLst>
</file>

<file path=ppt/tags/tag96.xml><?xml version="1.0" encoding="utf-8"?>
<p:tagLst xmlns:p="http://schemas.openxmlformats.org/presentationml/2006/main">
  <p:tag name="TABLE_EMPHASIZE_ROW" val="10"/>
  <p:tag name="TABLE_EMPHASIZE_ID" val="3"/>
  <p:tag name="KSO_WM_UNIT_TABLE_BEAUTIFY" val="smartTable{62012f36-f4cc-4c09-b6b0-e7a98b50a168}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414_1*i*1"/>
  <p:tag name="KSO_WM_TEMPLATE_CATEGORY" val="custom"/>
  <p:tag name="KSO_WM_TEMPLATE_INDEX" val="20234414"/>
  <p:tag name="KSO_WM_UNIT_LAYERLEVEL" val="1"/>
  <p:tag name="KSO_WM_TAG_VERSION" val="3.0"/>
  <p:tag name="KSO_WM_BEAUTIFY_FLAG" val="#wm#"/>
  <p:tag name="KSO_WM_UNIT_LINE_FORE_SCHEMECOLOR_INDEX" val="5"/>
  <p:tag name="KSO_WM_UNIT_TEXT_FILL_FORE_SCHEMECOLOR_INDEX" val="13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414_1*i*2"/>
  <p:tag name="KSO_WM_TEMPLATE_CATEGORY" val="custom"/>
  <p:tag name="KSO_WM_TEMPLATE_INDEX" val="20234414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414_1*i*3"/>
  <p:tag name="KSO_WM_TEMPLATE_CATEGORY" val="custom"/>
  <p:tag name="KSO_WM_TEMPLATE_INDEX" val="20234414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4760</Words>
  <Application>WPS 演示</Application>
  <PresentationFormat>自定义</PresentationFormat>
  <Paragraphs>778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7" baseType="lpstr">
      <vt:lpstr>Arial</vt:lpstr>
      <vt:lpstr>宋体</vt:lpstr>
      <vt:lpstr>Wingdings</vt:lpstr>
      <vt:lpstr>思源黑体 CN Heavy</vt:lpstr>
      <vt:lpstr>思源黑体 Light</vt:lpstr>
      <vt:lpstr>黑体</vt:lpstr>
      <vt:lpstr>思源黑体 Bold</vt:lpstr>
      <vt:lpstr>思源黑体 Heavy</vt:lpstr>
      <vt:lpstr>Arimo</vt:lpstr>
      <vt:lpstr>Wingdings</vt:lpstr>
      <vt:lpstr>Calibri</vt:lpstr>
      <vt:lpstr>微软雅黑</vt:lpstr>
      <vt:lpstr>Arial Unicode MS</vt:lpstr>
      <vt:lpstr>-apple-system</vt:lpstr>
      <vt:lpstr>Courier New</vt:lpstr>
      <vt:lpstr>思源黑体 CN Normal</vt:lpstr>
      <vt:lpstr>思源黑体 CN Bold</vt:lpstr>
      <vt:lpstr>思源黑体</vt:lpstr>
      <vt:lpstr>0xProto Nerd Font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蓝白色学术论文简洁介绍演示文稿	</dc:title>
  <dc:creator/>
  <cp:lastModifiedBy>Excelius</cp:lastModifiedBy>
  <cp:revision>145</cp:revision>
  <dcterms:created xsi:type="dcterms:W3CDTF">2006-08-16T00:00:00Z</dcterms:created>
  <dcterms:modified xsi:type="dcterms:W3CDTF">2024-11-21T13:09:27Z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AC9E49D870DF4CDB88CBF2421F897F32_12</vt:lpwstr>
  </property>
  <property fmtid="{D5CDD505-2E9C-101B-9397-08002B2CF9AE}" pid="3" name="KSOProductBuildVer">
    <vt:lpwstr>2052-12.1.0.18608</vt:lpwstr>
  </property>
</Properties>
</file>